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9"/>
  </p:notesMasterIdLst>
  <p:sldIdLst>
    <p:sldId id="256" r:id="rId3"/>
    <p:sldId id="310" r:id="rId4"/>
    <p:sldId id="311" r:id="rId5"/>
    <p:sldId id="277" r:id="rId6"/>
    <p:sldId id="343" r:id="rId7"/>
    <p:sldId id="344" r:id="rId8"/>
    <p:sldId id="345" r:id="rId9"/>
    <p:sldId id="346" r:id="rId10"/>
    <p:sldId id="316" r:id="rId11"/>
    <p:sldId id="347" r:id="rId12"/>
    <p:sldId id="280" r:id="rId13"/>
    <p:sldId id="301" r:id="rId14"/>
    <p:sldId id="337" r:id="rId15"/>
    <p:sldId id="338" r:id="rId16"/>
    <p:sldId id="269" r:id="rId17"/>
    <p:sldId id="332" r:id="rId18"/>
    <p:sldId id="333" r:id="rId19"/>
    <p:sldId id="322" r:id="rId20"/>
    <p:sldId id="341" r:id="rId21"/>
    <p:sldId id="313" r:id="rId22"/>
    <p:sldId id="342" r:id="rId23"/>
    <p:sldId id="294" r:id="rId24"/>
    <p:sldId id="293" r:id="rId25"/>
    <p:sldId id="309" r:id="rId26"/>
    <p:sldId id="318" r:id="rId27"/>
    <p:sldId id="314" r:id="rId28"/>
    <p:sldId id="315" r:id="rId29"/>
    <p:sldId id="320" r:id="rId30"/>
    <p:sldId id="327" r:id="rId31"/>
    <p:sldId id="328" r:id="rId32"/>
    <p:sldId id="329" r:id="rId33"/>
    <p:sldId id="330" r:id="rId34"/>
    <p:sldId id="340" r:id="rId35"/>
    <p:sldId id="339" r:id="rId36"/>
    <p:sldId id="334" r:id="rId37"/>
    <p:sldId id="336" r:id="rId3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99"/>
    <p:restoredTop sz="86384"/>
  </p:normalViewPr>
  <p:slideViewPr>
    <p:cSldViewPr snapToGrid="0" snapToObjects="1">
      <p:cViewPr varScale="1">
        <p:scale>
          <a:sx n="98" d="100"/>
          <a:sy n="98" d="100"/>
        </p:scale>
        <p:origin x="60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29" d="100"/>
          <a:sy n="129" d="100"/>
        </p:scale>
        <p:origin x="27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5A31852-18EB-304B-878D-9DD6572362EA}" type="datetimeFigureOut">
              <a:rPr lang="en-US" smtClean="0"/>
              <a:t>8/22/24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C42EF68-AA19-614C-9FF0-D2F909420B67}" type="slidenum">
              <a:rPr lang="en-US" smtClean="0"/>
              <a:t>‹#›</a:t>
            </a:fld>
            <a:endParaRPr lang="en-US"/>
          </a:p>
        </p:txBody>
      </p:sp>
    </p:spTree>
    <p:extLst>
      <p:ext uri="{BB962C8B-B14F-4D97-AF65-F5344CB8AC3E}">
        <p14:creationId xmlns:p14="http://schemas.microsoft.com/office/powerpoint/2010/main" val="34048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have you had the experience of being under a truly natural dark night sky? </a:t>
            </a:r>
            <a:endParaRPr/>
          </a:p>
          <a:p>
            <a:pPr marL="0" lvl="0" indent="0" algn="l" rtl="0">
              <a:spcBef>
                <a:spcPts val="0"/>
              </a:spcBef>
              <a:spcAft>
                <a:spcPts val="0"/>
              </a:spcAft>
              <a:buNone/>
            </a:pPr>
            <a:endParaRPr/>
          </a:p>
          <a:p>
            <a:pPr marL="0" lvl="0" indent="0" algn="l" rtl="0">
              <a:spcBef>
                <a:spcPts val="0"/>
              </a:spcBef>
              <a:spcAft>
                <a:spcPts val="0"/>
              </a:spcAft>
              <a:buNone/>
            </a:pPr>
            <a:r>
              <a:rPr lang="en-US"/>
              <a:t>Who here has seen the milky way? Who thinks they have to drive the farthest to see it?</a:t>
            </a:r>
            <a:endParaRPr/>
          </a:p>
          <a:p>
            <a:pPr marL="0" lvl="0" indent="0" algn="l" rtl="0">
              <a:spcBef>
                <a:spcPts val="0"/>
              </a:spcBef>
              <a:spcAft>
                <a:spcPts val="0"/>
              </a:spcAft>
              <a:buNone/>
            </a:pPr>
            <a:endParaRPr/>
          </a:p>
          <a:p>
            <a:pPr marL="0" lvl="0" indent="0" algn="l" rtl="0">
              <a:spcBef>
                <a:spcPts val="0"/>
              </a:spcBef>
              <a:spcAft>
                <a:spcPts val="0"/>
              </a:spcAft>
              <a:buNone/>
            </a:pPr>
            <a:r>
              <a:rPr lang="en-US"/>
              <a:t>Unfortunately, today only 1 in 10 people in the world live under skies that reach the level of natural darkness. </a:t>
            </a:r>
            <a:endParaRPr/>
          </a:p>
        </p:txBody>
      </p:sp>
      <p:sp>
        <p:nvSpPr>
          <p:cNvPr id="347" name="Google Shape;34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1: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wall pack mounted to this building is unshielded, causing unnecessary and uncomfortable glare. If you were exposed to this, your pupils would become restricted and your ability to see would be reduced.</a:t>
            </a:r>
          </a:p>
          <a:p>
            <a:pPr marL="0" lvl="0" indent="0" algn="l" rtl="0">
              <a:spcBef>
                <a:spcPts val="0"/>
              </a:spcBef>
              <a:spcAft>
                <a:spcPts val="0"/>
              </a:spcAft>
              <a:buNone/>
            </a:pPr>
            <a:r>
              <a:rPr lang="en-US" dirty="0"/>
              <a:t>This photo shows the improvement if the fixture was shielded. Your eyes aren’t assaulted, and you’re better able to see the intruder.</a:t>
            </a:r>
            <a:endParaRPr dirty="0"/>
          </a:p>
        </p:txBody>
      </p:sp>
      <p:sp>
        <p:nvSpPr>
          <p:cNvPr id="284" name="Google Shape;284;p21: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885535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Light pollution is also a waste of money and energy. About 35% of lighting worldwide is wasted light, shooting up into the sky. When we do the math, we spend around 3-7 billion dollars a year on wasted light, while adding 21 million tons of Carbon Dioxide to the atmosphere each year. </a:t>
            </a:r>
          </a:p>
          <a:p>
            <a:pPr marL="0" lvl="0" indent="0" algn="l" rtl="0">
              <a:spcBef>
                <a:spcPts val="0"/>
              </a:spcBef>
              <a:spcAft>
                <a:spcPts val="0"/>
              </a:spcAft>
              <a:buNone/>
            </a:pPr>
            <a:r>
              <a:rPr lang="en-US" sz="1200" b="0" i="0" u="none" strike="noStrike" dirty="0">
                <a:solidFill>
                  <a:schemeClr val="dk1"/>
                </a:solidFill>
                <a:latin typeface="Calibri"/>
                <a:cs typeface="Calibri"/>
                <a:sym typeface="Calibri"/>
              </a:rPr>
              <a:t>Can we really afford to be doing this while we struggle to combat climate change?</a:t>
            </a:r>
            <a:endParaRPr dirty="0"/>
          </a:p>
        </p:txBody>
      </p:sp>
      <p:sp>
        <p:nvSpPr>
          <p:cNvPr id="215" name="Google Shape;215;p14: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2EF68-AA19-614C-9FF0-D2F909420B67}" type="slidenum">
              <a:rPr lang="en-US" smtClean="0"/>
              <a:t>18</a:t>
            </a:fld>
            <a:endParaRPr lang="en-US"/>
          </a:p>
        </p:txBody>
      </p:sp>
    </p:spTree>
    <p:extLst>
      <p:ext uri="{BB962C8B-B14F-4D97-AF65-F5344CB8AC3E}">
        <p14:creationId xmlns:p14="http://schemas.microsoft.com/office/powerpoint/2010/main" val="907260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The solutions are generally the same, whether you’re concerned about human health, safety/security, wildlife, energy conservation, or astronomy.  And </a:t>
            </a:r>
            <a:r>
              <a:rPr lang="en-US" dirty="0" err="1"/>
              <a:t>DarkSky</a:t>
            </a:r>
            <a:r>
              <a:rPr lang="en-US" dirty="0"/>
              <a:t> International has condensed them down into these 5 principles of responsible outdoor lighting.</a:t>
            </a:r>
          </a:p>
          <a:p>
            <a:r>
              <a:rPr lang="en-US" b="0" dirty="0"/>
              <a:t>Useful - First decide if you really need the light. Is the lighting warranted?</a:t>
            </a:r>
          </a:p>
          <a:p>
            <a:r>
              <a:rPr lang="en-US" dirty="0"/>
              <a:t>If a light is there just to look pretty, perhaps turn it off and see pretty the natural night sky can be ☺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7095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9975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8931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darksky.org</a:t>
            </a:r>
            <a:r>
              <a:rPr lang="en-US" dirty="0"/>
              <a:t>/what-we-do/</a:t>
            </a:r>
            <a:r>
              <a:rPr lang="en-US" dirty="0" err="1"/>
              <a:t>darksky</a:t>
            </a:r>
            <a:r>
              <a:rPr lang="en-US" dirty="0"/>
              <a:t>-approved/products-companies/</a:t>
            </a:r>
          </a:p>
        </p:txBody>
      </p:sp>
      <p:sp>
        <p:nvSpPr>
          <p:cNvPr id="4" name="Slide Number Placeholder 3"/>
          <p:cNvSpPr>
            <a:spLocks noGrp="1"/>
          </p:cNvSpPr>
          <p:nvPr>
            <p:ph type="sldNum" sz="quarter" idx="5"/>
          </p:nvPr>
        </p:nvSpPr>
        <p:spPr/>
        <p:txBody>
          <a:bodyPr/>
          <a:lstStyle/>
          <a:p>
            <a:fld id="{BC42EF68-AA19-614C-9FF0-D2F909420B67}" type="slidenum">
              <a:rPr lang="en-US" smtClean="0"/>
              <a:t>25</a:t>
            </a:fld>
            <a:endParaRPr lang="en-US"/>
          </a:p>
        </p:txBody>
      </p:sp>
    </p:spTree>
    <p:extLst>
      <p:ext uri="{BB962C8B-B14F-4D97-AF65-F5344CB8AC3E}">
        <p14:creationId xmlns:p14="http://schemas.microsoft.com/office/powerpoint/2010/main" val="2253023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darksky.org</a:t>
            </a:r>
            <a:r>
              <a:rPr lang="en-US" dirty="0"/>
              <a:t>/what-we-do/international-dark-sky-places/dark-sky-place-types/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2EF68-AA19-614C-9FF0-D2F909420B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0833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2EF68-AA19-614C-9FF0-D2F909420B67}" type="slidenum">
              <a:rPr lang="en-US" smtClean="0"/>
              <a:t>32</a:t>
            </a:fld>
            <a:endParaRPr lang="en-US"/>
          </a:p>
        </p:txBody>
      </p:sp>
    </p:spTree>
    <p:extLst>
      <p:ext uri="{BB962C8B-B14F-4D97-AF65-F5344CB8AC3E}">
        <p14:creationId xmlns:p14="http://schemas.microsoft.com/office/powerpoint/2010/main" val="1306834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2EF68-AA19-614C-9FF0-D2F909420B67}" type="slidenum">
              <a:rPr lang="en-US" smtClean="0"/>
              <a:t>35</a:t>
            </a:fld>
            <a:endParaRPr lang="en-US"/>
          </a:p>
        </p:txBody>
      </p:sp>
    </p:spTree>
    <p:extLst>
      <p:ext uri="{BB962C8B-B14F-4D97-AF65-F5344CB8AC3E}">
        <p14:creationId xmlns:p14="http://schemas.microsoft.com/office/powerpoint/2010/main" val="9862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2: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Light pollution has been increasing rapidly! These images show the progression of artificial light at night as seen from space from the late 1950s to the present day. It’s not hard to imagine a world without any remaining natural darkness, at all, if we continue at our current rate. </a:t>
            </a:r>
            <a:endParaRPr dirty="0"/>
          </a:p>
        </p:txBody>
      </p:sp>
      <p:sp>
        <p:nvSpPr>
          <p:cNvPr id="298" name="Google Shape;298;p2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2EF68-AA19-614C-9FF0-D2F909420B67}" type="slidenum">
              <a:rPr lang="en-US" smtClean="0"/>
              <a:t>36</a:t>
            </a:fld>
            <a:endParaRPr lang="en-US"/>
          </a:p>
        </p:txBody>
      </p:sp>
    </p:spTree>
    <p:extLst>
      <p:ext uri="{BB962C8B-B14F-4D97-AF65-F5344CB8AC3E}">
        <p14:creationId xmlns:p14="http://schemas.microsoft.com/office/powerpoint/2010/main" val="67643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What is light pollution? Any adverse effect on humans or other animals from artificial light at night. </a:t>
            </a:r>
            <a:endParaRPr dirty="0"/>
          </a:p>
          <a:p>
            <a:pPr marL="0" lvl="0" indent="0" algn="l" rtl="0">
              <a:spcBef>
                <a:spcPts val="0"/>
              </a:spcBef>
              <a:spcAft>
                <a:spcPts val="0"/>
              </a:spcAft>
              <a:buNone/>
            </a:pPr>
            <a:r>
              <a:rPr lang="en-US" dirty="0"/>
              <a:t>It comes in 3 main forms, Skyglow, Glare, and Light Trespass. </a:t>
            </a:r>
            <a:endParaRPr dirty="0"/>
          </a:p>
        </p:txBody>
      </p:sp>
      <p:sp>
        <p:nvSpPr>
          <p:cNvPr id="116" name="Google Shape;116;p4: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2252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photo was taken from the New Mexico Astronomy Village near Deming.</a:t>
            </a:r>
          </a:p>
          <a:p>
            <a:pPr marL="0" lvl="0" indent="0" algn="l" rtl="0">
              <a:spcBef>
                <a:spcPts val="0"/>
              </a:spcBef>
              <a:spcAft>
                <a:spcPts val="0"/>
              </a:spcAft>
              <a:buNone/>
            </a:pPr>
            <a:r>
              <a:rPr lang="en-US" dirty="0"/>
              <a:t>At the center is Deming from 22 miles away, and to the left is El Paso from 110 miles away.</a:t>
            </a:r>
          </a:p>
          <a:p>
            <a:pPr marL="0" lvl="0" indent="0" algn="l" rtl="0">
              <a:spcBef>
                <a:spcPts val="0"/>
              </a:spcBef>
              <a:spcAft>
                <a:spcPts val="0"/>
              </a:spcAft>
              <a:buNone/>
            </a:pPr>
            <a:r>
              <a:rPr lang="en-US" dirty="0"/>
              <a:t>You may ask “what’s the problem”?  Well, without the sky glow, stars would be visible down to the horizon, and many </a:t>
            </a:r>
            <a:r>
              <a:rPr lang="en-US" dirty="0" err="1"/>
              <a:t>MANY</a:t>
            </a:r>
            <a:r>
              <a:rPr lang="en-US" dirty="0"/>
              <a:t> more stars would be seen in rest of the photo.</a:t>
            </a:r>
            <a:endParaRPr dirty="0"/>
          </a:p>
        </p:txBody>
      </p:sp>
      <p:sp>
        <p:nvSpPr>
          <p:cNvPr id="127" name="Google Shape;127;p5: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1971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6: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We’ve all experienced glare from oncoming vehicles, bright unshielded floodlights, or a flashlight shined in our eyes. (Demo?)</a:t>
            </a:r>
          </a:p>
          <a:p>
            <a:pPr marL="0" lvl="0" indent="0" algn="l" rtl="0">
              <a:spcBef>
                <a:spcPts val="0"/>
              </a:spcBef>
              <a:spcAft>
                <a:spcPts val="0"/>
              </a:spcAft>
              <a:buNone/>
            </a:pPr>
            <a:r>
              <a:rPr lang="en-US" dirty="0"/>
              <a:t>Glare is when light enters our eyes at shallow angles, causing discomfort and restriction of the pupil, reducing visual acuity.</a:t>
            </a:r>
          </a:p>
          <a:p>
            <a:pPr marL="0" lvl="0" indent="0" algn="l" rtl="0">
              <a:spcBef>
                <a:spcPts val="0"/>
              </a:spcBef>
              <a:spcAft>
                <a:spcPts val="0"/>
              </a:spcAft>
              <a:buNone/>
            </a:pPr>
            <a:r>
              <a:rPr lang="en-US" dirty="0"/>
              <a:t>To make matters worse, commonly used LEDs are heavy in the blue/white light spectrum - causing even more impairment to our vision at night than historic light sources such as incandescent or high pressure sodium bulbs.</a:t>
            </a:r>
            <a:endParaRPr dirty="0"/>
          </a:p>
        </p:txBody>
      </p:sp>
      <p:sp>
        <p:nvSpPr>
          <p:cNvPr id="138" name="Google Shape;138;p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5767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Light trespass occurs when light is falling outside of a property boundary onto another property or home.</a:t>
            </a:r>
          </a:p>
          <a:p>
            <a:pPr marL="0" lvl="0" indent="0" algn="l" rtl="0">
              <a:spcBef>
                <a:spcPts val="0"/>
              </a:spcBef>
              <a:spcAft>
                <a:spcPts val="0"/>
              </a:spcAft>
              <a:buNone/>
            </a:pPr>
            <a:r>
              <a:rPr lang="en-US" dirty="0"/>
              <a:t>Similar to noise, we can think of light trespass as a private property rights issue.</a:t>
            </a:r>
          </a:p>
          <a:p>
            <a:pPr marL="0" lvl="0" indent="0" algn="l" rtl="0">
              <a:spcBef>
                <a:spcPts val="0"/>
              </a:spcBef>
              <a:spcAft>
                <a:spcPts val="0"/>
              </a:spcAft>
              <a:buNone/>
            </a:pPr>
            <a:r>
              <a:rPr lang="en-US" dirty="0"/>
              <a:t>Trespass can also occur from street or parking lighting that is brighter than necessary, or unshielded.</a:t>
            </a:r>
            <a:endParaRPr dirty="0"/>
          </a:p>
        </p:txBody>
      </p:sp>
      <p:sp>
        <p:nvSpPr>
          <p:cNvPr id="148" name="Google Shape;148;p7: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65872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6: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We’ve all experienced glare from oncoming vehicles, bright unshielded floodlights, or a flashlight shined in our eyes. (Demo?)</a:t>
            </a:r>
          </a:p>
          <a:p>
            <a:pPr marL="0" lvl="0" indent="0" algn="l" rtl="0">
              <a:spcBef>
                <a:spcPts val="0"/>
              </a:spcBef>
              <a:spcAft>
                <a:spcPts val="0"/>
              </a:spcAft>
              <a:buNone/>
            </a:pPr>
            <a:r>
              <a:rPr lang="en-US" dirty="0"/>
              <a:t>Glare is when light enters our eyes at shallow angles, causing discomfort and restriction of the pupil, reducing visual acuity.</a:t>
            </a:r>
          </a:p>
          <a:p>
            <a:pPr marL="0" lvl="0" indent="0" algn="l" rtl="0">
              <a:spcBef>
                <a:spcPts val="0"/>
              </a:spcBef>
              <a:spcAft>
                <a:spcPts val="0"/>
              </a:spcAft>
              <a:buNone/>
            </a:pPr>
            <a:r>
              <a:rPr lang="en-US" dirty="0"/>
              <a:t>To make matters worse, commonly used LEDs are heavy in the blue/white light spectrum - causing even more impairment to our vision at night than historic light sources such as incandescent or high pressure sodium bulbs.</a:t>
            </a:r>
            <a:endParaRPr dirty="0"/>
          </a:p>
        </p:txBody>
      </p:sp>
      <p:sp>
        <p:nvSpPr>
          <p:cNvPr id="138" name="Google Shape;138;p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515126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6: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We’ve all experienced glare from oncoming vehicles, bright unshielded floodlights, or a flashlight shined in our eyes. (Demo?)</a:t>
            </a:r>
          </a:p>
          <a:p>
            <a:pPr marL="0" lvl="0" indent="0" algn="l" rtl="0">
              <a:spcBef>
                <a:spcPts val="0"/>
              </a:spcBef>
              <a:spcAft>
                <a:spcPts val="0"/>
              </a:spcAft>
              <a:buNone/>
            </a:pPr>
            <a:r>
              <a:rPr lang="en-US" dirty="0"/>
              <a:t>Glare is when light enters our eyes at shallow angles, causing discomfort and restriction of the pupil, reducing visual acuity.</a:t>
            </a:r>
          </a:p>
          <a:p>
            <a:pPr marL="0" lvl="0" indent="0" algn="l" rtl="0">
              <a:spcBef>
                <a:spcPts val="0"/>
              </a:spcBef>
              <a:spcAft>
                <a:spcPts val="0"/>
              </a:spcAft>
              <a:buNone/>
            </a:pPr>
            <a:r>
              <a:rPr lang="en-US" dirty="0"/>
              <a:t>To make matters worse, commonly used LEDs are heavy in the blue/white light spectrum - causing even more impairment to our vision at night than historic light sources such as incandescent or high pressure sodium bulbs.</a:t>
            </a:r>
            <a:endParaRPr dirty="0"/>
          </a:p>
        </p:txBody>
      </p:sp>
      <p:sp>
        <p:nvSpPr>
          <p:cNvPr id="138" name="Google Shape;138;p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the AMA adopted guidance on the detrimental effects of LED street lights on human health.</a:t>
            </a:r>
          </a:p>
          <a:p>
            <a:r>
              <a:rPr lang="en-US" dirty="0"/>
              <a:t>I have noticed this myself. In my own neighborhood, people walk up and down the road at night with their dogs or for exercise. It is very difficult to see them when there is an oncoming car with LED headlights – even when not on bright lights.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966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D9E0-FCAF-C543-821C-1C02730B4D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B9859B-ED94-164C-9633-6787F6C5E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22048E-0DEC-674A-B333-BFE3D5653799}"/>
              </a:ext>
            </a:extLst>
          </p:cNvPr>
          <p:cNvSpPr>
            <a:spLocks noGrp="1"/>
          </p:cNvSpPr>
          <p:nvPr>
            <p:ph type="dt" sz="half" idx="10"/>
          </p:nvPr>
        </p:nvSpPr>
        <p:spPr/>
        <p:txBody>
          <a:bodyPr/>
          <a:lstStyle/>
          <a:p>
            <a:fld id="{3660C501-31CB-1248-A4FB-13373DD8556C}" type="datetimeFigureOut">
              <a:rPr lang="en-US" smtClean="0"/>
              <a:t>8/22/24</a:t>
            </a:fld>
            <a:endParaRPr lang="en-US"/>
          </a:p>
        </p:txBody>
      </p:sp>
      <p:sp>
        <p:nvSpPr>
          <p:cNvPr id="5" name="Footer Placeholder 4">
            <a:extLst>
              <a:ext uri="{FF2B5EF4-FFF2-40B4-BE49-F238E27FC236}">
                <a16:creationId xmlns:a16="http://schemas.microsoft.com/office/drawing/2014/main" id="{1D0D2704-A0BB-954E-922C-6AC8141DB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F3556-2661-BB4F-9381-7CC0C2B56386}"/>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513436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60679-0BC5-9140-ABC3-87D73C1132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A3AD6B-34AE-D64F-85E6-051CBA7CAC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ACA4B-7F62-0F4C-9127-27490084CF04}"/>
              </a:ext>
            </a:extLst>
          </p:cNvPr>
          <p:cNvSpPr>
            <a:spLocks noGrp="1"/>
          </p:cNvSpPr>
          <p:nvPr>
            <p:ph type="dt" sz="half" idx="10"/>
          </p:nvPr>
        </p:nvSpPr>
        <p:spPr/>
        <p:txBody>
          <a:bodyPr/>
          <a:lstStyle/>
          <a:p>
            <a:fld id="{3660C501-31CB-1248-A4FB-13373DD8556C}" type="datetimeFigureOut">
              <a:rPr lang="en-US" smtClean="0"/>
              <a:t>8/22/24</a:t>
            </a:fld>
            <a:endParaRPr lang="en-US"/>
          </a:p>
        </p:txBody>
      </p:sp>
      <p:sp>
        <p:nvSpPr>
          <p:cNvPr id="5" name="Footer Placeholder 4">
            <a:extLst>
              <a:ext uri="{FF2B5EF4-FFF2-40B4-BE49-F238E27FC236}">
                <a16:creationId xmlns:a16="http://schemas.microsoft.com/office/drawing/2014/main" id="{F9183585-D62E-3D44-B8E3-87E35BDDD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922E0-C8F7-964F-943C-AFD8BAC3B496}"/>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11238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7B1275-C796-554D-A3F5-4CEA1C801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EEF304-242C-5743-8BA4-C429F42929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66FC00-6868-FD42-9BCD-2302EF5CCB56}"/>
              </a:ext>
            </a:extLst>
          </p:cNvPr>
          <p:cNvSpPr>
            <a:spLocks noGrp="1"/>
          </p:cNvSpPr>
          <p:nvPr>
            <p:ph type="dt" sz="half" idx="10"/>
          </p:nvPr>
        </p:nvSpPr>
        <p:spPr/>
        <p:txBody>
          <a:bodyPr/>
          <a:lstStyle/>
          <a:p>
            <a:fld id="{3660C501-31CB-1248-A4FB-13373DD8556C}" type="datetimeFigureOut">
              <a:rPr lang="en-US" smtClean="0"/>
              <a:t>8/22/24</a:t>
            </a:fld>
            <a:endParaRPr lang="en-US"/>
          </a:p>
        </p:txBody>
      </p:sp>
      <p:sp>
        <p:nvSpPr>
          <p:cNvPr id="5" name="Footer Placeholder 4">
            <a:extLst>
              <a:ext uri="{FF2B5EF4-FFF2-40B4-BE49-F238E27FC236}">
                <a16:creationId xmlns:a16="http://schemas.microsoft.com/office/drawing/2014/main" id="{40E1E1C5-E495-7C4D-8C08-952D2E25C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35A47-36CA-974E-801E-ECCE93E8C9D1}"/>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2548109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12225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40"/>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0"/>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2" name="Google Shape;22;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81884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8" name="Google Shape;28;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2707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42"/>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2"/>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4" name="Google Shape;3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247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4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3"/>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0" name="Google Shape;40;p43"/>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1" name="Google Shape;41;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63222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4"/>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7" name="Google Shape;47;p44"/>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8" name="Google Shape;48;p44"/>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 name="Google Shape;49;p44"/>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 name="Google Shape;50;p4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22792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4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26725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6"/>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6"/>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1" name="Google Shape;61;p46"/>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2" name="Google Shape;62;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4983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5358-1708-1643-8176-39D672110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7480D-D8E9-6447-B0F5-223D7B260E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897EE-9B47-8A45-BFF1-311345CF7A4D}"/>
              </a:ext>
            </a:extLst>
          </p:cNvPr>
          <p:cNvSpPr>
            <a:spLocks noGrp="1"/>
          </p:cNvSpPr>
          <p:nvPr>
            <p:ph type="dt" sz="half" idx="10"/>
          </p:nvPr>
        </p:nvSpPr>
        <p:spPr/>
        <p:txBody>
          <a:bodyPr/>
          <a:lstStyle/>
          <a:p>
            <a:fld id="{3660C501-31CB-1248-A4FB-13373DD8556C}" type="datetimeFigureOut">
              <a:rPr lang="en-US" smtClean="0"/>
              <a:t>8/22/24</a:t>
            </a:fld>
            <a:endParaRPr lang="en-US"/>
          </a:p>
        </p:txBody>
      </p:sp>
      <p:sp>
        <p:nvSpPr>
          <p:cNvPr id="5" name="Footer Placeholder 4">
            <a:extLst>
              <a:ext uri="{FF2B5EF4-FFF2-40B4-BE49-F238E27FC236}">
                <a16:creationId xmlns:a16="http://schemas.microsoft.com/office/drawing/2014/main" id="{2A0C7B8C-E873-7842-AA80-0AA80015E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F8970-5C15-1747-B3CF-047E3313DA06}"/>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361517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7"/>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7"/>
          <p:cNvSpPr>
            <a:spLocks noGrp="1"/>
          </p:cNvSpPr>
          <p:nvPr>
            <p:ph type="pic" idx="2"/>
          </p:nvPr>
        </p:nvSpPr>
        <p:spPr>
          <a:xfrm>
            <a:off x="1194859" y="408517"/>
            <a:ext cx="3657600" cy="2743200"/>
          </a:xfrm>
          <a:prstGeom prst="rect">
            <a:avLst/>
          </a:prstGeom>
          <a:noFill/>
          <a:ln>
            <a:noFill/>
          </a:ln>
        </p:spPr>
      </p:sp>
      <p:sp>
        <p:nvSpPr>
          <p:cNvPr id="68" name="Google Shape;68;p47"/>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9" name="Google Shape;69;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7482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8"/>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5" name="Google Shape;75;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39534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9"/>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9"/>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81" name="Google Shape;81;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6550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C6DA-B304-DF47-9240-30FE15A5B0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004DE4-438B-9B4C-A718-000BDCBF3E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62014E-FD09-774D-BE46-85714CCCBA93}"/>
              </a:ext>
            </a:extLst>
          </p:cNvPr>
          <p:cNvSpPr>
            <a:spLocks noGrp="1"/>
          </p:cNvSpPr>
          <p:nvPr>
            <p:ph type="dt" sz="half" idx="10"/>
          </p:nvPr>
        </p:nvSpPr>
        <p:spPr/>
        <p:txBody>
          <a:bodyPr/>
          <a:lstStyle/>
          <a:p>
            <a:fld id="{3660C501-31CB-1248-A4FB-13373DD8556C}" type="datetimeFigureOut">
              <a:rPr lang="en-US" smtClean="0"/>
              <a:t>8/22/24</a:t>
            </a:fld>
            <a:endParaRPr lang="en-US"/>
          </a:p>
        </p:txBody>
      </p:sp>
      <p:sp>
        <p:nvSpPr>
          <p:cNvPr id="5" name="Footer Placeholder 4">
            <a:extLst>
              <a:ext uri="{FF2B5EF4-FFF2-40B4-BE49-F238E27FC236}">
                <a16:creationId xmlns:a16="http://schemas.microsoft.com/office/drawing/2014/main" id="{E25AE0AF-65A8-5D4B-A47E-4437851A3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0F6FB-73D7-364C-B95D-E284CE67B53F}"/>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1182325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A65B3-59F5-E246-B9A9-1CE46AA7E3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14C04-261F-EE4C-B47C-7116AE95FF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F5B5A9-4D9D-1D45-AFEB-ACC66F895B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271FB3-27E7-604F-920F-8CE90F8802EE}"/>
              </a:ext>
            </a:extLst>
          </p:cNvPr>
          <p:cNvSpPr>
            <a:spLocks noGrp="1"/>
          </p:cNvSpPr>
          <p:nvPr>
            <p:ph type="dt" sz="half" idx="10"/>
          </p:nvPr>
        </p:nvSpPr>
        <p:spPr/>
        <p:txBody>
          <a:bodyPr/>
          <a:lstStyle/>
          <a:p>
            <a:fld id="{3660C501-31CB-1248-A4FB-13373DD8556C}" type="datetimeFigureOut">
              <a:rPr lang="en-US" smtClean="0"/>
              <a:t>8/22/24</a:t>
            </a:fld>
            <a:endParaRPr lang="en-US"/>
          </a:p>
        </p:txBody>
      </p:sp>
      <p:sp>
        <p:nvSpPr>
          <p:cNvPr id="6" name="Footer Placeholder 5">
            <a:extLst>
              <a:ext uri="{FF2B5EF4-FFF2-40B4-BE49-F238E27FC236}">
                <a16:creationId xmlns:a16="http://schemas.microsoft.com/office/drawing/2014/main" id="{F8E6EB76-DE06-9A48-9F97-EAF749661C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6A6396-357B-CD49-B4C9-FFDA5D46093C}"/>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4184086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0BA8E-6E32-1941-8512-63F7E6268D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71C035-716F-1D4A-A612-A6FD4BA6E7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25C4AF-B569-B943-ABFB-D91E7C1376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3BB02C-DE6F-6040-8731-52A474C5AB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CFB29E-4928-BB46-9F0B-7FB6DA964F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D96CBE-A731-7A43-B98E-BAA147692522}"/>
              </a:ext>
            </a:extLst>
          </p:cNvPr>
          <p:cNvSpPr>
            <a:spLocks noGrp="1"/>
          </p:cNvSpPr>
          <p:nvPr>
            <p:ph type="dt" sz="half" idx="10"/>
          </p:nvPr>
        </p:nvSpPr>
        <p:spPr/>
        <p:txBody>
          <a:bodyPr/>
          <a:lstStyle/>
          <a:p>
            <a:fld id="{3660C501-31CB-1248-A4FB-13373DD8556C}" type="datetimeFigureOut">
              <a:rPr lang="en-US" smtClean="0"/>
              <a:t>8/22/24</a:t>
            </a:fld>
            <a:endParaRPr lang="en-US"/>
          </a:p>
        </p:txBody>
      </p:sp>
      <p:sp>
        <p:nvSpPr>
          <p:cNvPr id="8" name="Footer Placeholder 7">
            <a:extLst>
              <a:ext uri="{FF2B5EF4-FFF2-40B4-BE49-F238E27FC236}">
                <a16:creationId xmlns:a16="http://schemas.microsoft.com/office/drawing/2014/main" id="{24868EE7-446E-5546-9FF3-AD864C2057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B47C90-4375-2C43-AC84-BA32BAB62ADD}"/>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3876388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B635-8093-3045-AE7A-333FB2D10D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0D542D-3827-6F40-9BAD-24AC10586E49}"/>
              </a:ext>
            </a:extLst>
          </p:cNvPr>
          <p:cNvSpPr>
            <a:spLocks noGrp="1"/>
          </p:cNvSpPr>
          <p:nvPr>
            <p:ph type="dt" sz="half" idx="10"/>
          </p:nvPr>
        </p:nvSpPr>
        <p:spPr/>
        <p:txBody>
          <a:bodyPr/>
          <a:lstStyle/>
          <a:p>
            <a:fld id="{3660C501-31CB-1248-A4FB-13373DD8556C}" type="datetimeFigureOut">
              <a:rPr lang="en-US" smtClean="0"/>
              <a:t>8/22/24</a:t>
            </a:fld>
            <a:endParaRPr lang="en-US"/>
          </a:p>
        </p:txBody>
      </p:sp>
      <p:sp>
        <p:nvSpPr>
          <p:cNvPr id="4" name="Footer Placeholder 3">
            <a:extLst>
              <a:ext uri="{FF2B5EF4-FFF2-40B4-BE49-F238E27FC236}">
                <a16:creationId xmlns:a16="http://schemas.microsoft.com/office/drawing/2014/main" id="{3597DD36-F9F2-1442-894A-777FBEC359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3CF74F-9337-634E-B741-823D662CC493}"/>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3868692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975AEF-7E05-2E48-910F-7EC1581C3AF4}"/>
              </a:ext>
            </a:extLst>
          </p:cNvPr>
          <p:cNvSpPr>
            <a:spLocks noGrp="1"/>
          </p:cNvSpPr>
          <p:nvPr>
            <p:ph type="dt" sz="half" idx="10"/>
          </p:nvPr>
        </p:nvSpPr>
        <p:spPr/>
        <p:txBody>
          <a:bodyPr/>
          <a:lstStyle/>
          <a:p>
            <a:fld id="{3660C501-31CB-1248-A4FB-13373DD8556C}" type="datetimeFigureOut">
              <a:rPr lang="en-US" smtClean="0"/>
              <a:t>8/22/24</a:t>
            </a:fld>
            <a:endParaRPr lang="en-US"/>
          </a:p>
        </p:txBody>
      </p:sp>
      <p:sp>
        <p:nvSpPr>
          <p:cNvPr id="3" name="Footer Placeholder 2">
            <a:extLst>
              <a:ext uri="{FF2B5EF4-FFF2-40B4-BE49-F238E27FC236}">
                <a16:creationId xmlns:a16="http://schemas.microsoft.com/office/drawing/2014/main" id="{23DD68CC-87D7-AD49-ACE5-F6C2B3ACB4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7AAE68-AEE8-084A-A20F-E43CDF1BE81C}"/>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2875829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2E8B5-79B3-BD43-B632-1DE8DBD84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BBA8AD-3B16-714E-A1D7-FC12928EB1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C17811-DC6C-2A4B-A8F2-B553C29134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FDD299-AF93-0642-841A-F52F764E8DBB}"/>
              </a:ext>
            </a:extLst>
          </p:cNvPr>
          <p:cNvSpPr>
            <a:spLocks noGrp="1"/>
          </p:cNvSpPr>
          <p:nvPr>
            <p:ph type="dt" sz="half" idx="10"/>
          </p:nvPr>
        </p:nvSpPr>
        <p:spPr/>
        <p:txBody>
          <a:bodyPr/>
          <a:lstStyle/>
          <a:p>
            <a:fld id="{3660C501-31CB-1248-A4FB-13373DD8556C}" type="datetimeFigureOut">
              <a:rPr lang="en-US" smtClean="0"/>
              <a:t>8/22/24</a:t>
            </a:fld>
            <a:endParaRPr lang="en-US"/>
          </a:p>
        </p:txBody>
      </p:sp>
      <p:sp>
        <p:nvSpPr>
          <p:cNvPr id="6" name="Footer Placeholder 5">
            <a:extLst>
              <a:ext uri="{FF2B5EF4-FFF2-40B4-BE49-F238E27FC236}">
                <a16:creationId xmlns:a16="http://schemas.microsoft.com/office/drawing/2014/main" id="{C6388702-C2E7-F347-A527-92AF93E70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2C60F-DE93-044B-A876-5F77EAC24CC7}"/>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163031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137C-737F-EC43-BE71-6EE5B1F48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0E1674-C0AA-6549-80B4-126B45EA9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9EDB1C-AE3F-774E-A4B1-25C231304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ADF37-4D80-4C47-82B4-990F4BDD8330}"/>
              </a:ext>
            </a:extLst>
          </p:cNvPr>
          <p:cNvSpPr>
            <a:spLocks noGrp="1"/>
          </p:cNvSpPr>
          <p:nvPr>
            <p:ph type="dt" sz="half" idx="10"/>
          </p:nvPr>
        </p:nvSpPr>
        <p:spPr/>
        <p:txBody>
          <a:bodyPr/>
          <a:lstStyle/>
          <a:p>
            <a:fld id="{3660C501-31CB-1248-A4FB-13373DD8556C}" type="datetimeFigureOut">
              <a:rPr lang="en-US" smtClean="0"/>
              <a:t>8/22/24</a:t>
            </a:fld>
            <a:endParaRPr lang="en-US"/>
          </a:p>
        </p:txBody>
      </p:sp>
      <p:sp>
        <p:nvSpPr>
          <p:cNvPr id="6" name="Footer Placeholder 5">
            <a:extLst>
              <a:ext uri="{FF2B5EF4-FFF2-40B4-BE49-F238E27FC236}">
                <a16:creationId xmlns:a16="http://schemas.microsoft.com/office/drawing/2014/main" id="{B2C4AAA4-5E28-134D-B2CE-7CE61E081C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4A800-4B7A-7D43-9C74-E486D8AF8122}"/>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3108938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913B00-090A-6240-9168-75335F0A0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98592A-662E-9A4A-8017-D36239AB0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57C5E-704A-F347-A5BE-7C5C55920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0C501-31CB-1248-A4FB-13373DD8556C}" type="datetimeFigureOut">
              <a:rPr lang="en-US" smtClean="0"/>
              <a:t>8/22/24</a:t>
            </a:fld>
            <a:endParaRPr lang="en-US"/>
          </a:p>
        </p:txBody>
      </p:sp>
      <p:sp>
        <p:nvSpPr>
          <p:cNvPr id="5" name="Footer Placeholder 4">
            <a:extLst>
              <a:ext uri="{FF2B5EF4-FFF2-40B4-BE49-F238E27FC236}">
                <a16:creationId xmlns:a16="http://schemas.microsoft.com/office/drawing/2014/main" id="{A8A327D3-ED56-9E4E-8FB9-66F5D59852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312B01-31B5-1347-92A1-BA46404A57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3508B-2D0F-4A42-9F97-9AF630DAED22}" type="slidenum">
              <a:rPr lang="en-US" smtClean="0"/>
              <a:t>‹#›</a:t>
            </a:fld>
            <a:endParaRPr lang="en-US"/>
          </a:p>
        </p:txBody>
      </p:sp>
    </p:spTree>
    <p:extLst>
      <p:ext uri="{BB962C8B-B14F-4D97-AF65-F5344CB8AC3E}">
        <p14:creationId xmlns:p14="http://schemas.microsoft.com/office/powerpoint/2010/main" val="3233888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3" name="Google Shape;13;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4" name="Google Shape;14;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819825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hyperlink" Target="http://jech.bmj.com/content/early/2015/07/08/jech-2015-206012" TargetMode="Externa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hyperlink" Target="https://darksky.org/app/uploads/2014/09/Chicago-Alley-Lighting-Project.pdf" TargetMode="External"/><Relationship Id="rId4" Type="http://schemas.openxmlformats.org/officeDocument/2006/relationships/hyperlink" Target="https://www.ncjrs.gov/work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15.png"/><Relationship Id="rId7"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freese.mysocialpinpoint.com/realize/" TargetMode="External"/><Relationship Id="rId2" Type="http://schemas.openxmlformats.org/officeDocument/2006/relationships/hyperlink" Target="https://docs.google.com/document/d/1csiGNNIBC7772RYp4J1LxbwE08RGptJrJXkRAkU4-VA/edit?pli=1" TargetMode="External"/><Relationship Id="rId1" Type="http://schemas.openxmlformats.org/officeDocument/2006/relationships/slideLayout" Target="../slideLayouts/slideLayout2.xml"/><Relationship Id="rId4" Type="http://schemas.openxmlformats.org/officeDocument/2006/relationships/hyperlink" Target="http://nmdarksky.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78F44-2805-AB44-A19C-3491218895E0}"/>
              </a:ext>
            </a:extLst>
          </p:cNvPr>
          <p:cNvSpPr>
            <a:spLocks noGrp="1"/>
          </p:cNvSpPr>
          <p:nvPr>
            <p:ph type="ctrTitle"/>
          </p:nvPr>
        </p:nvSpPr>
        <p:spPr>
          <a:xfrm>
            <a:off x="0" y="217902"/>
            <a:ext cx="5834063" cy="2133599"/>
          </a:xfrm>
        </p:spPr>
        <p:txBody>
          <a:bodyPr>
            <a:normAutofit/>
          </a:bodyPr>
          <a:lstStyle/>
          <a:p>
            <a:r>
              <a:rPr lang="en-US" dirty="0">
                <a:solidFill>
                  <a:schemeClr val="bg1"/>
                </a:solidFill>
              </a:rPr>
              <a:t>Dark Skies</a:t>
            </a:r>
            <a:br>
              <a:rPr lang="en-US" dirty="0">
                <a:solidFill>
                  <a:schemeClr val="bg1"/>
                </a:solidFill>
              </a:rPr>
            </a:br>
            <a:r>
              <a:rPr lang="en-US" dirty="0">
                <a:solidFill>
                  <a:schemeClr val="bg1"/>
                </a:solidFill>
              </a:rPr>
              <a:t>in New Mexico</a:t>
            </a:r>
          </a:p>
        </p:txBody>
      </p:sp>
      <p:sp>
        <p:nvSpPr>
          <p:cNvPr id="3" name="Subtitle 2">
            <a:extLst>
              <a:ext uri="{FF2B5EF4-FFF2-40B4-BE49-F238E27FC236}">
                <a16:creationId xmlns:a16="http://schemas.microsoft.com/office/drawing/2014/main" id="{916EE070-3C37-6E4B-84AC-8CCF45E4FD1E}"/>
              </a:ext>
            </a:extLst>
          </p:cNvPr>
          <p:cNvSpPr>
            <a:spLocks noGrp="1"/>
          </p:cNvSpPr>
          <p:nvPr>
            <p:ph type="subTitle" idx="1"/>
          </p:nvPr>
        </p:nvSpPr>
        <p:spPr>
          <a:xfrm>
            <a:off x="-333375" y="3833813"/>
            <a:ext cx="9144000" cy="1655762"/>
          </a:xfrm>
        </p:spPr>
        <p:txBody>
          <a:bodyPr/>
          <a:lstStyle/>
          <a:p>
            <a:r>
              <a:rPr lang="en-US" dirty="0">
                <a:solidFill>
                  <a:schemeClr val="bg1"/>
                </a:solidFill>
              </a:rPr>
              <a:t>Jon Holtzman</a:t>
            </a:r>
          </a:p>
          <a:p>
            <a:r>
              <a:rPr lang="en-US" dirty="0">
                <a:solidFill>
                  <a:schemeClr val="bg1"/>
                </a:solidFill>
              </a:rPr>
              <a:t>(NM </a:t>
            </a:r>
            <a:r>
              <a:rPr lang="en-US" dirty="0" err="1">
                <a:solidFill>
                  <a:schemeClr val="bg1"/>
                </a:solidFill>
              </a:rPr>
              <a:t>DarkSky</a:t>
            </a:r>
            <a:r>
              <a:rPr lang="en-US" dirty="0">
                <a:solidFill>
                  <a:schemeClr val="bg1"/>
                </a:solidFill>
              </a:rPr>
              <a:t> ; New Mexico State University)</a:t>
            </a:r>
          </a:p>
        </p:txBody>
      </p:sp>
      <p:pic>
        <p:nvPicPr>
          <p:cNvPr id="4" name="Picture 3">
            <a:extLst>
              <a:ext uri="{FF2B5EF4-FFF2-40B4-BE49-F238E27FC236}">
                <a16:creationId xmlns:a16="http://schemas.microsoft.com/office/drawing/2014/main" id="{3DC95C0B-2FA2-4643-B428-9E30926774A1}"/>
              </a:ext>
            </a:extLst>
          </p:cNvPr>
          <p:cNvPicPr>
            <a:picLocks noChangeAspect="1"/>
          </p:cNvPicPr>
          <p:nvPr/>
        </p:nvPicPr>
        <p:blipFill>
          <a:blip r:embed="rId3"/>
          <a:stretch>
            <a:fillRect/>
          </a:stretch>
        </p:blipFill>
        <p:spPr>
          <a:xfrm>
            <a:off x="9398000" y="889000"/>
            <a:ext cx="2540000" cy="2540000"/>
          </a:xfrm>
          <a:prstGeom prst="rect">
            <a:avLst/>
          </a:prstGeom>
        </p:spPr>
      </p:pic>
    </p:spTree>
    <p:extLst>
      <p:ext uri="{BB962C8B-B14F-4D97-AF65-F5344CB8AC3E}">
        <p14:creationId xmlns:p14="http://schemas.microsoft.com/office/powerpoint/2010/main" val="232505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9"/>
        <p:cNvGrpSpPr/>
        <p:nvPr/>
      </p:nvGrpSpPr>
      <p:grpSpPr>
        <a:xfrm>
          <a:off x="0" y="0"/>
          <a:ext cx="0" cy="0"/>
          <a:chOff x="0" y="0"/>
          <a:chExt cx="0" cy="0"/>
        </a:xfrm>
      </p:grpSpPr>
      <p:sp>
        <p:nvSpPr>
          <p:cNvPr id="142" name="Google Shape;142;p6"/>
          <p:cNvSpPr txBox="1"/>
          <p:nvPr/>
        </p:nvSpPr>
        <p:spPr>
          <a:xfrm>
            <a:off x="8186313" y="2856023"/>
            <a:ext cx="6037687" cy="483850"/>
          </a:xfrm>
          <a:prstGeom prst="rect">
            <a:avLst/>
          </a:prstGeom>
          <a:noFill/>
          <a:ln>
            <a:noFill/>
          </a:ln>
        </p:spPr>
        <p:txBody>
          <a:bodyPr spcFirstLastPara="1" wrap="square" lIns="0" tIns="0" rIns="0" bIns="0" anchor="t" anchorCtr="0">
            <a:spAutoFit/>
          </a:bodyPr>
          <a:lstStyle/>
          <a:p>
            <a:pPr>
              <a:lnSpc>
                <a:spcPct val="262055"/>
              </a:lnSpc>
            </a:pPr>
            <a:endParaRPr sz="120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7728898D-FF7E-9049-E2CD-66126C8AFBC7}"/>
              </a:ext>
            </a:extLst>
          </p:cNvPr>
          <p:cNvSpPr txBox="1"/>
          <p:nvPr/>
        </p:nvSpPr>
        <p:spPr>
          <a:xfrm>
            <a:off x="238538" y="168553"/>
            <a:ext cx="11713976" cy="584775"/>
          </a:xfrm>
          <a:prstGeom prst="rect">
            <a:avLst/>
          </a:prstGeom>
          <a:noFill/>
        </p:spPr>
        <p:txBody>
          <a:bodyPr wrap="square" rtlCol="0">
            <a:spAutoFit/>
          </a:bodyPr>
          <a:lstStyle/>
          <a:p>
            <a:r>
              <a:rPr lang="en-US" sz="3200" dirty="0">
                <a:solidFill>
                  <a:schemeClr val="bg1"/>
                </a:solidFill>
              </a:rPr>
              <a:t>Cultural importance of dark skies : connections with nature</a:t>
            </a:r>
          </a:p>
        </p:txBody>
      </p:sp>
      <p:pic>
        <p:nvPicPr>
          <p:cNvPr id="6" name="Picture 5" descr="An aerial view of a stone structure&#10;&#10;Description automatically generated">
            <a:extLst>
              <a:ext uri="{FF2B5EF4-FFF2-40B4-BE49-F238E27FC236}">
                <a16:creationId xmlns:a16="http://schemas.microsoft.com/office/drawing/2014/main" id="{9EAC6DC7-9D2B-0B00-4106-E0B49E655F05}"/>
              </a:ext>
            </a:extLst>
          </p:cNvPr>
          <p:cNvPicPr>
            <a:picLocks noChangeAspect="1"/>
          </p:cNvPicPr>
          <p:nvPr/>
        </p:nvPicPr>
        <p:blipFill>
          <a:blip r:embed="rId4"/>
          <a:stretch>
            <a:fillRect/>
          </a:stretch>
        </p:blipFill>
        <p:spPr>
          <a:xfrm>
            <a:off x="6096000" y="1048256"/>
            <a:ext cx="5728448" cy="2864224"/>
          </a:xfrm>
          <a:prstGeom prst="rect">
            <a:avLst/>
          </a:prstGeom>
        </p:spPr>
      </p:pic>
      <p:sp>
        <p:nvSpPr>
          <p:cNvPr id="7" name="TextBox 6">
            <a:extLst>
              <a:ext uri="{FF2B5EF4-FFF2-40B4-BE49-F238E27FC236}">
                <a16:creationId xmlns:a16="http://schemas.microsoft.com/office/drawing/2014/main" id="{4A1F2CDD-3237-7C51-9987-9ADBEBB29778}"/>
              </a:ext>
            </a:extLst>
          </p:cNvPr>
          <p:cNvSpPr txBox="1"/>
          <p:nvPr/>
        </p:nvSpPr>
        <p:spPr>
          <a:xfrm>
            <a:off x="524434" y="1149469"/>
            <a:ext cx="5217459" cy="5909310"/>
          </a:xfrm>
          <a:prstGeom prst="rect">
            <a:avLst/>
          </a:prstGeom>
          <a:noFill/>
        </p:spPr>
        <p:txBody>
          <a:bodyPr wrap="square" rtlCol="0">
            <a:spAutoFit/>
          </a:bodyPr>
          <a:lstStyle/>
          <a:p>
            <a:r>
              <a:rPr lang="en-US" sz="2400" dirty="0">
                <a:solidFill>
                  <a:schemeClr val="bg1"/>
                </a:solidFill>
              </a:rPr>
              <a:t>Dark skies have been an important component of different civilizations throughout human history</a:t>
            </a:r>
          </a:p>
          <a:p>
            <a:endParaRPr lang="en-US" sz="2400" dirty="0">
              <a:solidFill>
                <a:schemeClr val="bg1"/>
              </a:solidFill>
            </a:endParaRPr>
          </a:p>
          <a:p>
            <a:r>
              <a:rPr lang="en-US" sz="2400" dirty="0">
                <a:solidFill>
                  <a:schemeClr val="bg1"/>
                </a:solidFill>
              </a:rPr>
              <a:t>It is only very recently that we have lost them</a:t>
            </a:r>
          </a:p>
          <a:p>
            <a:endParaRPr lang="en-US" sz="2400" dirty="0">
              <a:solidFill>
                <a:schemeClr val="bg1"/>
              </a:solidFill>
            </a:endParaRPr>
          </a:p>
          <a:p>
            <a:r>
              <a:rPr lang="en-US" sz="2400" dirty="0">
                <a:solidFill>
                  <a:schemeClr val="bg1"/>
                </a:solidFill>
              </a:rPr>
              <a:t>In the modern world, some perspective on the Earth’s place in the cosmos is invaluable</a:t>
            </a:r>
          </a:p>
          <a:p>
            <a:endParaRPr lang="en-US" sz="2400" dirty="0">
              <a:solidFill>
                <a:schemeClr val="bg1"/>
              </a:solidFill>
            </a:endParaRPr>
          </a:p>
          <a:p>
            <a:r>
              <a:rPr lang="en-US" sz="2400" dirty="0">
                <a:solidFill>
                  <a:schemeClr val="bg1"/>
                </a:solidFill>
              </a:rPr>
              <a:t>For many people, seeing the Milky Way, or Saturn and its rings through a small telescope can be a life changing experience</a:t>
            </a:r>
          </a:p>
          <a:p>
            <a:endParaRPr lang="en-US" dirty="0">
              <a:solidFill>
                <a:schemeClr val="bg1"/>
              </a:solidFill>
            </a:endParaRPr>
          </a:p>
        </p:txBody>
      </p:sp>
      <p:sp>
        <p:nvSpPr>
          <p:cNvPr id="2" name="TextBox 1">
            <a:extLst>
              <a:ext uri="{FF2B5EF4-FFF2-40B4-BE49-F238E27FC236}">
                <a16:creationId xmlns:a16="http://schemas.microsoft.com/office/drawing/2014/main" id="{B370099D-EBE4-99C9-D54B-F6502ABB13DA}"/>
              </a:ext>
            </a:extLst>
          </p:cNvPr>
          <p:cNvSpPr txBox="1"/>
          <p:nvPr/>
        </p:nvSpPr>
        <p:spPr>
          <a:xfrm>
            <a:off x="6348549" y="4585063"/>
            <a:ext cx="5303520" cy="1200329"/>
          </a:xfrm>
          <a:prstGeom prst="rect">
            <a:avLst/>
          </a:prstGeom>
          <a:noFill/>
        </p:spPr>
        <p:txBody>
          <a:bodyPr wrap="square" rtlCol="0">
            <a:spAutoFit/>
          </a:bodyPr>
          <a:lstStyle/>
          <a:p>
            <a:r>
              <a:rPr lang="en-US" sz="2400" dirty="0">
                <a:solidFill>
                  <a:schemeClr val="bg1"/>
                </a:solidFill>
              </a:rPr>
              <a:t>Kids should know about the Milky Way by seeing it in the sky, not on a computer screen</a:t>
            </a:r>
          </a:p>
        </p:txBody>
      </p:sp>
    </p:spTree>
    <p:extLst>
      <p:ext uri="{BB962C8B-B14F-4D97-AF65-F5344CB8AC3E}">
        <p14:creationId xmlns:p14="http://schemas.microsoft.com/office/powerpoint/2010/main" val="3144322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139"/>
        <p:cNvGrpSpPr/>
        <p:nvPr/>
      </p:nvGrpSpPr>
      <p:grpSpPr>
        <a:xfrm>
          <a:off x="0" y="0"/>
          <a:ext cx="0" cy="0"/>
          <a:chOff x="0" y="0"/>
          <a:chExt cx="0" cy="0"/>
        </a:xfrm>
      </p:grpSpPr>
      <p:sp>
        <p:nvSpPr>
          <p:cNvPr id="140" name="Google Shape;140;p6"/>
          <p:cNvSpPr txBox="1"/>
          <p:nvPr/>
        </p:nvSpPr>
        <p:spPr>
          <a:xfrm>
            <a:off x="8186313" y="1142367"/>
            <a:ext cx="6964787" cy="787973"/>
          </a:xfrm>
          <a:prstGeom prst="rect">
            <a:avLst/>
          </a:prstGeom>
          <a:noFill/>
          <a:ln>
            <a:noFill/>
          </a:ln>
        </p:spPr>
        <p:txBody>
          <a:bodyPr spcFirstLastPara="1" wrap="square" lIns="0" tIns="0" rIns="0" bIns="0" anchor="t" anchorCtr="0">
            <a:spAutoFit/>
          </a:bodyPr>
          <a:lstStyle/>
          <a:p>
            <a:pPr>
              <a:lnSpc>
                <a:spcPct val="120000"/>
              </a:lnSpc>
            </a:pPr>
            <a:r>
              <a:rPr lang="en-US" sz="4267" b="1">
                <a:solidFill>
                  <a:srgbClr val="FFFFFF"/>
                </a:solidFill>
                <a:latin typeface="Raleway"/>
                <a:ea typeface="Raleway"/>
                <a:cs typeface="Raleway"/>
                <a:sym typeface="Raleway"/>
              </a:rPr>
              <a:t>GLARE</a:t>
            </a:r>
            <a:endParaRPr sz="1200"/>
          </a:p>
        </p:txBody>
      </p:sp>
      <p:sp>
        <p:nvSpPr>
          <p:cNvPr id="141" name="Google Shape;141;p6"/>
          <p:cNvSpPr txBox="1"/>
          <p:nvPr/>
        </p:nvSpPr>
        <p:spPr>
          <a:xfrm>
            <a:off x="8186313" y="1902955"/>
            <a:ext cx="6672687" cy="559512"/>
          </a:xfrm>
          <a:prstGeom prst="rect">
            <a:avLst/>
          </a:prstGeom>
          <a:noFill/>
          <a:ln>
            <a:noFill/>
          </a:ln>
        </p:spPr>
        <p:txBody>
          <a:bodyPr spcFirstLastPara="1" wrap="square" lIns="0" tIns="0" rIns="0" bIns="0" anchor="t" anchorCtr="0">
            <a:spAutoFit/>
          </a:bodyPr>
          <a:lstStyle/>
          <a:p>
            <a:pPr>
              <a:lnSpc>
                <a:spcPct val="303333"/>
              </a:lnSpc>
            </a:pPr>
            <a:endParaRPr sz="1200">
              <a:solidFill>
                <a:schemeClr val="dk1"/>
              </a:solidFill>
              <a:latin typeface="Calibri"/>
              <a:ea typeface="Calibri"/>
              <a:cs typeface="Calibri"/>
              <a:sym typeface="Calibri"/>
            </a:endParaRPr>
          </a:p>
        </p:txBody>
      </p:sp>
      <p:sp>
        <p:nvSpPr>
          <p:cNvPr id="142" name="Google Shape;142;p6"/>
          <p:cNvSpPr txBox="1"/>
          <p:nvPr/>
        </p:nvSpPr>
        <p:spPr>
          <a:xfrm>
            <a:off x="8186313" y="2856023"/>
            <a:ext cx="6037687" cy="483850"/>
          </a:xfrm>
          <a:prstGeom prst="rect">
            <a:avLst/>
          </a:prstGeom>
          <a:noFill/>
          <a:ln>
            <a:noFill/>
          </a:ln>
        </p:spPr>
        <p:txBody>
          <a:bodyPr spcFirstLastPara="1" wrap="square" lIns="0" tIns="0" rIns="0" bIns="0" anchor="t" anchorCtr="0">
            <a:spAutoFit/>
          </a:bodyPr>
          <a:lstStyle/>
          <a:p>
            <a:pPr>
              <a:lnSpc>
                <a:spcPct val="262055"/>
              </a:lnSpc>
            </a:pPr>
            <a:endParaRPr sz="1200">
              <a:solidFill>
                <a:schemeClr val="dk1"/>
              </a:solidFill>
              <a:latin typeface="Calibri"/>
              <a:ea typeface="Calibri"/>
              <a:cs typeface="Calibri"/>
              <a:sym typeface="Calibri"/>
            </a:endParaRPr>
          </a:p>
        </p:txBody>
      </p:sp>
      <p:sp>
        <p:nvSpPr>
          <p:cNvPr id="143" name="Google Shape;143;p6"/>
          <p:cNvSpPr/>
          <p:nvPr/>
        </p:nvSpPr>
        <p:spPr>
          <a:xfrm>
            <a:off x="8186312" y="1934705"/>
            <a:ext cx="6963655" cy="27845"/>
          </a:xfrm>
          <a:prstGeom prst="rect">
            <a:avLst/>
          </a:prstGeom>
          <a:solidFill>
            <a:srgbClr val="FFFFFF">
              <a:alpha val="69411"/>
            </a:srgbClr>
          </a:solidFill>
          <a:ln>
            <a:noFill/>
          </a:ln>
        </p:spPr>
        <p:txBody>
          <a:bodyPr spcFirstLastPara="1" wrap="square" lIns="60950" tIns="60950" rIns="60950" bIns="60950" anchor="ctr" anchorCtr="0">
            <a:noAutofit/>
          </a:bodyPr>
          <a:lstStyle/>
          <a:p>
            <a:endParaRPr sz="1200"/>
          </a:p>
        </p:txBody>
      </p:sp>
      <p:sp>
        <p:nvSpPr>
          <p:cNvPr id="144" name="Google Shape;144;p6"/>
          <p:cNvSpPr txBox="1"/>
          <p:nvPr/>
        </p:nvSpPr>
        <p:spPr>
          <a:xfrm>
            <a:off x="7925471" y="6590891"/>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dirty="0" err="1">
                <a:solidFill>
                  <a:schemeClr val="lt1"/>
                </a:solidFill>
                <a:latin typeface="Raleway"/>
                <a:ea typeface="Raleway"/>
                <a:cs typeface="Raleway"/>
                <a:sym typeface="Raleway"/>
              </a:rPr>
              <a:t>DarkSky</a:t>
            </a:r>
            <a:r>
              <a:rPr lang="en-US" sz="1200" b="1" dirty="0">
                <a:solidFill>
                  <a:schemeClr val="lt1"/>
                </a:solidFill>
                <a:latin typeface="Raleway"/>
                <a:ea typeface="Raleway"/>
                <a:cs typeface="Raleway"/>
                <a:sym typeface="Raleway"/>
              </a:rPr>
              <a:t> International | 2024</a:t>
            </a:r>
            <a:endParaRPr sz="1200" dirty="0"/>
          </a:p>
        </p:txBody>
      </p:sp>
      <p:pic>
        <p:nvPicPr>
          <p:cNvPr id="2" name="Picture 1" descr="A picture containing diagram&#10;&#10;Description automatically generated">
            <a:extLst>
              <a:ext uri="{FF2B5EF4-FFF2-40B4-BE49-F238E27FC236}">
                <a16:creationId xmlns:a16="http://schemas.microsoft.com/office/drawing/2014/main" id="{EB3541D4-AE7C-02F4-0EB0-D32B9D2B5E10}"/>
              </a:ext>
            </a:extLst>
          </p:cNvPr>
          <p:cNvPicPr>
            <a:picLocks noChangeAspect="1"/>
          </p:cNvPicPr>
          <p:nvPr/>
        </p:nvPicPr>
        <p:blipFill>
          <a:blip r:embed="rId4"/>
          <a:stretch>
            <a:fillRect/>
          </a:stretch>
        </p:blipFill>
        <p:spPr>
          <a:xfrm>
            <a:off x="0" y="945878"/>
            <a:ext cx="6410491" cy="5383951"/>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5976097B-B02C-A5C1-549F-BC0CB89D3A13}"/>
              </a:ext>
            </a:extLst>
          </p:cNvPr>
          <p:cNvPicPr>
            <a:picLocks noChangeAspect="1"/>
          </p:cNvPicPr>
          <p:nvPr/>
        </p:nvPicPr>
        <p:blipFill>
          <a:blip r:embed="rId5"/>
          <a:stretch>
            <a:fillRect/>
          </a:stretch>
        </p:blipFill>
        <p:spPr>
          <a:xfrm>
            <a:off x="6802092" y="390554"/>
            <a:ext cx="5190877" cy="6394558"/>
          </a:xfrm>
          <a:prstGeom prst="rect">
            <a:avLst/>
          </a:prstGeom>
        </p:spPr>
      </p:pic>
      <p:sp>
        <p:nvSpPr>
          <p:cNvPr id="4" name="TextBox 3">
            <a:extLst>
              <a:ext uri="{FF2B5EF4-FFF2-40B4-BE49-F238E27FC236}">
                <a16:creationId xmlns:a16="http://schemas.microsoft.com/office/drawing/2014/main" id="{7728898D-FF7E-9049-E2CD-66126C8AFBC7}"/>
              </a:ext>
            </a:extLst>
          </p:cNvPr>
          <p:cNvSpPr txBox="1"/>
          <p:nvPr/>
        </p:nvSpPr>
        <p:spPr>
          <a:xfrm>
            <a:off x="238538" y="0"/>
            <a:ext cx="8448261" cy="584775"/>
          </a:xfrm>
          <a:prstGeom prst="rect">
            <a:avLst/>
          </a:prstGeom>
          <a:noFill/>
        </p:spPr>
        <p:txBody>
          <a:bodyPr wrap="square" rtlCol="0">
            <a:spAutoFit/>
          </a:bodyPr>
          <a:lstStyle/>
          <a:p>
            <a:r>
              <a:rPr lang="en-US" sz="3200" dirty="0"/>
              <a:t>Ecological effects of light pollution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FC6DB-3303-F76D-4BF7-81A87DB5C168}"/>
              </a:ext>
            </a:extLst>
          </p:cNvPr>
          <p:cNvSpPr>
            <a:spLocks noGrp="1"/>
          </p:cNvSpPr>
          <p:nvPr>
            <p:ph type="ctrTitle"/>
          </p:nvPr>
        </p:nvSpPr>
        <p:spPr>
          <a:xfrm>
            <a:off x="167376" y="94937"/>
            <a:ext cx="9541400" cy="980017"/>
          </a:xfrm>
        </p:spPr>
        <p:txBody>
          <a:bodyPr>
            <a:normAutofit/>
          </a:bodyPr>
          <a:lstStyle/>
          <a:p>
            <a:r>
              <a:rPr lang="en-US" sz="3600" b="1" dirty="0"/>
              <a:t>Human safety/health concerns related to lighting</a:t>
            </a:r>
          </a:p>
        </p:txBody>
      </p:sp>
      <p:sp>
        <p:nvSpPr>
          <p:cNvPr id="3" name="Subtitle 2">
            <a:extLst>
              <a:ext uri="{FF2B5EF4-FFF2-40B4-BE49-F238E27FC236}">
                <a16:creationId xmlns:a16="http://schemas.microsoft.com/office/drawing/2014/main" id="{53D211EE-E262-8792-6CE2-1F866043E466}"/>
              </a:ext>
            </a:extLst>
          </p:cNvPr>
          <p:cNvSpPr>
            <a:spLocks noGrp="1"/>
          </p:cNvSpPr>
          <p:nvPr>
            <p:ph type="subTitle" idx="1"/>
          </p:nvPr>
        </p:nvSpPr>
        <p:spPr>
          <a:xfrm>
            <a:off x="440243" y="1628036"/>
            <a:ext cx="5901436" cy="4959663"/>
          </a:xfrm>
          <a:blipFill>
            <a:blip r:embed="rId3"/>
            <a:tile tx="0" ty="0" sx="100000" sy="100000" flip="none" algn="tl"/>
          </a:blipFill>
        </p:spPr>
        <p:txBody>
          <a:bodyPr>
            <a:normAutofit fontScale="92500" lnSpcReduction="10000"/>
          </a:bodyPr>
          <a:lstStyle/>
          <a:p>
            <a:pPr algn="l"/>
            <a:r>
              <a:rPr lang="en-US" b="1" dirty="0"/>
              <a:t>Disability Glare </a:t>
            </a:r>
            <a:r>
              <a:rPr lang="en-US" dirty="0"/>
              <a:t>results in decreased visual acuity and reduced driving visibility.</a:t>
            </a:r>
          </a:p>
          <a:p>
            <a:pPr algn="l"/>
            <a:r>
              <a:rPr lang="en-US" dirty="0"/>
              <a:t>A 4000K LED is emitted as blue light that the human eye perceives as a harsh white color. Our pupils constrict, and we can’t see as well. A “veil of illuminance” leads to discomfort and reduced visibility.</a:t>
            </a:r>
          </a:p>
          <a:p>
            <a:pPr algn="l"/>
            <a:r>
              <a:rPr lang="en-US" b="1" dirty="0"/>
              <a:t>Eye Damage: </a:t>
            </a:r>
            <a:r>
              <a:rPr lang="en-US" dirty="0"/>
              <a:t>Blue wavelengths create more scattering of light in the human eye and potential damage to retinas.</a:t>
            </a:r>
          </a:p>
          <a:p>
            <a:pPr algn="l"/>
            <a:r>
              <a:rPr lang="en-US" b="1" dirty="0"/>
              <a:t>Disruption of Circadian Rhythm</a:t>
            </a:r>
            <a:r>
              <a:rPr lang="en-US" dirty="0"/>
              <a:t> via melatonin suppression (LEDs 5x).</a:t>
            </a:r>
          </a:p>
          <a:p>
            <a:pPr algn="l"/>
            <a:r>
              <a:rPr lang="en-US" b="1" dirty="0"/>
              <a:t>Secondary negative health effects from chronic sleep disruption:</a:t>
            </a:r>
            <a:r>
              <a:rPr lang="en-US" dirty="0"/>
              <a:t> increased risk of cancer, diabetes, cardiovascular disease, and obesity.</a:t>
            </a:r>
          </a:p>
          <a:p>
            <a:pPr algn="l"/>
            <a:endParaRPr lang="en-US" dirty="0"/>
          </a:p>
        </p:txBody>
      </p:sp>
      <p:pic>
        <p:nvPicPr>
          <p:cNvPr id="4" name="Picture 3" descr="Diagram&#10;&#10;Description automatically generated">
            <a:extLst>
              <a:ext uri="{FF2B5EF4-FFF2-40B4-BE49-F238E27FC236}">
                <a16:creationId xmlns:a16="http://schemas.microsoft.com/office/drawing/2014/main" id="{B925450C-A137-70DA-6EA9-F1AC3408F88F}"/>
              </a:ext>
            </a:extLst>
          </p:cNvPr>
          <p:cNvPicPr>
            <a:picLocks noChangeAspect="1"/>
          </p:cNvPicPr>
          <p:nvPr/>
        </p:nvPicPr>
        <p:blipFill>
          <a:blip r:embed="rId4"/>
          <a:stretch>
            <a:fillRect/>
          </a:stretch>
        </p:blipFill>
        <p:spPr>
          <a:xfrm>
            <a:off x="6658534" y="2393959"/>
            <a:ext cx="5093223" cy="3199743"/>
          </a:xfrm>
          <a:prstGeom prst="rect">
            <a:avLst/>
          </a:prstGeom>
        </p:spPr>
      </p:pic>
      <p:pic>
        <p:nvPicPr>
          <p:cNvPr id="8" name="Picture 7" descr="Logo, company name&#10;&#10;Description automatically generated">
            <a:extLst>
              <a:ext uri="{FF2B5EF4-FFF2-40B4-BE49-F238E27FC236}">
                <a16:creationId xmlns:a16="http://schemas.microsoft.com/office/drawing/2014/main" id="{FE6A4750-8DF2-D239-5280-BF6E2BDF8978}"/>
              </a:ext>
            </a:extLst>
          </p:cNvPr>
          <p:cNvPicPr>
            <a:picLocks noChangeAspect="1"/>
          </p:cNvPicPr>
          <p:nvPr/>
        </p:nvPicPr>
        <p:blipFill>
          <a:blip r:embed="rId5"/>
          <a:stretch>
            <a:fillRect/>
          </a:stretch>
        </p:blipFill>
        <p:spPr>
          <a:xfrm>
            <a:off x="9995835" y="153588"/>
            <a:ext cx="2047240" cy="934720"/>
          </a:xfrm>
          <a:prstGeom prst="rect">
            <a:avLst/>
          </a:prstGeom>
        </p:spPr>
      </p:pic>
      <p:sp>
        <p:nvSpPr>
          <p:cNvPr id="10" name="TextBox 9">
            <a:extLst>
              <a:ext uri="{FF2B5EF4-FFF2-40B4-BE49-F238E27FC236}">
                <a16:creationId xmlns:a16="http://schemas.microsoft.com/office/drawing/2014/main" id="{DBEB3D05-A7E4-5994-5D6F-30822D5B7A94}"/>
              </a:ext>
            </a:extLst>
          </p:cNvPr>
          <p:cNvSpPr txBox="1"/>
          <p:nvPr/>
        </p:nvSpPr>
        <p:spPr>
          <a:xfrm>
            <a:off x="6845101" y="5660855"/>
            <a:ext cx="4445924" cy="646331"/>
          </a:xfrm>
          <a:prstGeom prst="rect">
            <a:avLst/>
          </a:prstGeom>
          <a:noFill/>
        </p:spPr>
        <p:txBody>
          <a:bodyPr wrap="square" rtlCol="0">
            <a:spAutoFit/>
          </a:bodyPr>
          <a:lstStyle/>
          <a:p>
            <a:pPr algn="l"/>
            <a:r>
              <a:rPr lang="en-US" sz="1200" dirty="0" err="1">
                <a:latin typeface="+mj-lt"/>
              </a:rPr>
              <a:t>Zielinska-Dabkowska</a:t>
            </a:r>
            <a:r>
              <a:rPr lang="en-US" sz="1200" dirty="0">
                <a:latin typeface="+mj-lt"/>
              </a:rPr>
              <a:t> and </a:t>
            </a:r>
            <a:r>
              <a:rPr lang="en-US" sz="1200" dirty="0" err="1">
                <a:latin typeface="+mj-lt"/>
              </a:rPr>
              <a:t>Xaviab</a:t>
            </a:r>
            <a:r>
              <a:rPr lang="en-US" sz="1200" dirty="0">
                <a:latin typeface="+mj-lt"/>
              </a:rPr>
              <a:t>. 2018. An overview of cognitive and biological effects of city </a:t>
            </a:r>
            <a:r>
              <a:rPr lang="en-US" sz="1200" dirty="0" err="1">
                <a:latin typeface="+mj-lt"/>
              </a:rPr>
              <a:t>nightime</a:t>
            </a:r>
            <a:r>
              <a:rPr lang="en-US" sz="1200" dirty="0">
                <a:latin typeface="+mj-lt"/>
              </a:rPr>
              <a:t> illumination including a London case study.</a:t>
            </a:r>
          </a:p>
        </p:txBody>
      </p:sp>
      <p:sp>
        <p:nvSpPr>
          <p:cNvPr id="11" name="Google Shape;227;p14">
            <a:extLst>
              <a:ext uri="{FF2B5EF4-FFF2-40B4-BE49-F238E27FC236}">
                <a16:creationId xmlns:a16="http://schemas.microsoft.com/office/drawing/2014/main" id="{54FCAF66-9CEA-733A-376D-F6A79D18778A}"/>
              </a:ext>
            </a:extLst>
          </p:cNvPr>
          <p:cNvSpPr txBox="1"/>
          <p:nvPr/>
        </p:nvSpPr>
        <p:spPr>
          <a:xfrm>
            <a:off x="8231875" y="6587699"/>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dirty="0" err="1">
                <a:solidFill>
                  <a:srgbClr val="16325C"/>
                </a:solidFill>
                <a:latin typeface="Raleway"/>
                <a:ea typeface="Raleway"/>
                <a:cs typeface="Raleway"/>
                <a:sym typeface="Raleway"/>
              </a:rPr>
              <a:t>DarkSky</a:t>
            </a:r>
            <a:r>
              <a:rPr lang="en-US" sz="1200" b="1" dirty="0">
                <a:solidFill>
                  <a:srgbClr val="16325C"/>
                </a:solidFill>
                <a:latin typeface="Raleway"/>
                <a:ea typeface="Raleway"/>
                <a:cs typeface="Raleway"/>
                <a:sym typeface="Raleway"/>
              </a:rPr>
              <a:t> International | 2024</a:t>
            </a:r>
            <a:endParaRPr sz="1200" dirty="0"/>
          </a:p>
        </p:txBody>
      </p:sp>
      <p:sp>
        <p:nvSpPr>
          <p:cNvPr id="5" name="TextBox 4">
            <a:extLst>
              <a:ext uri="{FF2B5EF4-FFF2-40B4-BE49-F238E27FC236}">
                <a16:creationId xmlns:a16="http://schemas.microsoft.com/office/drawing/2014/main" id="{F05E0DA9-800C-6870-ECD9-5485D0FBD19D}"/>
              </a:ext>
            </a:extLst>
          </p:cNvPr>
          <p:cNvSpPr txBox="1"/>
          <p:nvPr/>
        </p:nvSpPr>
        <p:spPr>
          <a:xfrm>
            <a:off x="6845101" y="1368821"/>
            <a:ext cx="5068225" cy="461665"/>
          </a:xfrm>
          <a:prstGeom prst="rect">
            <a:avLst/>
          </a:prstGeom>
          <a:noFill/>
        </p:spPr>
        <p:txBody>
          <a:bodyPr wrap="square" rtlCol="0">
            <a:spAutoFit/>
          </a:bodyPr>
          <a:lstStyle/>
          <a:p>
            <a:r>
              <a:rPr lang="en-US" sz="2400" dirty="0"/>
              <a:t>Get a good night’s sleep!</a:t>
            </a:r>
          </a:p>
        </p:txBody>
      </p:sp>
    </p:spTree>
    <p:extLst>
      <p:ext uri="{BB962C8B-B14F-4D97-AF65-F5344CB8AC3E}">
        <p14:creationId xmlns:p14="http://schemas.microsoft.com/office/powerpoint/2010/main" val="23081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85"/>
        <p:cNvGrpSpPr/>
        <p:nvPr/>
      </p:nvGrpSpPr>
      <p:grpSpPr>
        <a:xfrm>
          <a:off x="0" y="0"/>
          <a:ext cx="0" cy="0"/>
          <a:chOff x="0" y="0"/>
          <a:chExt cx="0" cy="0"/>
        </a:xfrm>
      </p:grpSpPr>
      <p:grpSp>
        <p:nvGrpSpPr>
          <p:cNvPr id="286" name="Google Shape;286;p21"/>
          <p:cNvGrpSpPr/>
          <p:nvPr/>
        </p:nvGrpSpPr>
        <p:grpSpPr>
          <a:xfrm>
            <a:off x="127500" y="113939"/>
            <a:ext cx="4091354" cy="5398426"/>
            <a:chOff x="0" y="0"/>
            <a:chExt cx="11607801" cy="15087600"/>
          </a:xfrm>
        </p:grpSpPr>
        <p:pic>
          <p:nvPicPr>
            <p:cNvPr id="287" name="Google Shape;287;p21"/>
            <p:cNvPicPr preferRelativeResize="0"/>
            <p:nvPr/>
          </p:nvPicPr>
          <p:blipFill rotWithShape="1">
            <a:blip r:embed="rId3">
              <a:alphaModFix/>
            </a:blip>
            <a:srcRect l="8464" r="8464"/>
            <a:stretch/>
          </p:blipFill>
          <p:spPr>
            <a:xfrm>
              <a:off x="0" y="0"/>
              <a:ext cx="11607801" cy="7543800"/>
            </a:xfrm>
            <a:prstGeom prst="rect">
              <a:avLst/>
            </a:prstGeom>
            <a:noFill/>
            <a:ln>
              <a:noFill/>
            </a:ln>
          </p:spPr>
        </p:pic>
        <p:pic>
          <p:nvPicPr>
            <p:cNvPr id="288" name="Google Shape;288;p21"/>
            <p:cNvPicPr preferRelativeResize="0"/>
            <p:nvPr/>
          </p:nvPicPr>
          <p:blipFill rotWithShape="1">
            <a:blip r:embed="rId4">
              <a:alphaModFix/>
            </a:blip>
            <a:srcRect l="8464" r="8464"/>
            <a:stretch/>
          </p:blipFill>
          <p:spPr>
            <a:xfrm>
              <a:off x="0" y="7543800"/>
              <a:ext cx="11607801" cy="7543800"/>
            </a:xfrm>
            <a:prstGeom prst="rect">
              <a:avLst/>
            </a:prstGeom>
            <a:noFill/>
            <a:ln>
              <a:noFill/>
            </a:ln>
          </p:spPr>
        </p:pic>
      </p:grpSp>
      <p:sp>
        <p:nvSpPr>
          <p:cNvPr id="289" name="Google Shape;289;p21"/>
          <p:cNvSpPr/>
          <p:nvPr/>
        </p:nvSpPr>
        <p:spPr>
          <a:xfrm rot="610916">
            <a:off x="5072404" y="-503593"/>
            <a:ext cx="8772759" cy="826150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spcFirstLastPara="1" wrap="square" lIns="60950" tIns="60950" rIns="60950" bIns="60950" anchor="ctr" anchorCtr="0">
            <a:noAutofit/>
          </a:bodyPr>
          <a:lstStyle/>
          <a:p>
            <a:endParaRPr sz="1200"/>
          </a:p>
        </p:txBody>
      </p:sp>
      <p:grpSp>
        <p:nvGrpSpPr>
          <p:cNvPr id="290" name="Google Shape;290;p21"/>
          <p:cNvGrpSpPr/>
          <p:nvPr/>
        </p:nvGrpSpPr>
        <p:grpSpPr>
          <a:xfrm>
            <a:off x="4760144" y="131700"/>
            <a:ext cx="5745588" cy="4994083"/>
            <a:chOff x="0" y="-902046"/>
            <a:chExt cx="11491176" cy="7042580"/>
          </a:xfrm>
        </p:grpSpPr>
        <p:sp>
          <p:nvSpPr>
            <p:cNvPr id="291" name="Google Shape;291;p21"/>
            <p:cNvSpPr txBox="1"/>
            <p:nvPr/>
          </p:nvSpPr>
          <p:spPr>
            <a:xfrm>
              <a:off x="25400" y="-902046"/>
              <a:ext cx="11465776" cy="2222372"/>
            </a:xfrm>
            <a:prstGeom prst="rect">
              <a:avLst/>
            </a:prstGeom>
            <a:noFill/>
            <a:ln>
              <a:noFill/>
            </a:ln>
          </p:spPr>
          <p:txBody>
            <a:bodyPr spcFirstLastPara="1" wrap="square" lIns="0" tIns="0" rIns="0" bIns="0" anchor="t" anchorCtr="0">
              <a:spAutoFit/>
            </a:bodyPr>
            <a:lstStyle/>
            <a:p>
              <a:pPr algn="r">
                <a:lnSpc>
                  <a:spcPct val="120000"/>
                </a:lnSpc>
              </a:pPr>
              <a:r>
                <a:rPr lang="en-US" sz="4267" b="1" dirty="0">
                  <a:solidFill>
                    <a:srgbClr val="16325C"/>
                  </a:solidFill>
                  <a:latin typeface="Raleway"/>
                  <a:ea typeface="Raleway"/>
                  <a:cs typeface="Raleway"/>
                  <a:sym typeface="Raleway"/>
                </a:rPr>
                <a:t>MYTH: MORE LIGHTING IS SAFER</a:t>
              </a:r>
              <a:endParaRPr sz="1200" dirty="0"/>
            </a:p>
          </p:txBody>
        </p:sp>
        <p:sp>
          <p:nvSpPr>
            <p:cNvPr id="292" name="Google Shape;292;p21"/>
            <p:cNvSpPr txBox="1"/>
            <p:nvPr/>
          </p:nvSpPr>
          <p:spPr>
            <a:xfrm>
              <a:off x="2412964" y="1690933"/>
              <a:ext cx="9067800" cy="2221649"/>
            </a:xfrm>
            <a:prstGeom prst="rect">
              <a:avLst/>
            </a:prstGeom>
            <a:noFill/>
            <a:ln>
              <a:noFill/>
            </a:ln>
          </p:spPr>
          <p:txBody>
            <a:bodyPr spcFirstLastPara="1" wrap="square" lIns="0" tIns="0" rIns="0" bIns="0" anchor="t" anchorCtr="0">
              <a:spAutoFit/>
            </a:bodyPr>
            <a:lstStyle/>
            <a:p>
              <a:pPr algn="r">
                <a:lnSpc>
                  <a:spcPct val="160000"/>
                </a:lnSpc>
              </a:pPr>
              <a:r>
                <a:rPr lang="en-US" sz="2133" b="1" dirty="0">
                  <a:solidFill>
                    <a:srgbClr val="16325C"/>
                  </a:solidFill>
                  <a:latin typeface="Raleway"/>
                  <a:ea typeface="Raleway"/>
                  <a:cs typeface="Raleway"/>
                  <a:sym typeface="Raleway"/>
                </a:rPr>
                <a:t>REALITY: WELL DESIGNED LIGHTING IS SAFER</a:t>
              </a:r>
            </a:p>
            <a:p>
              <a:pPr algn="r">
                <a:lnSpc>
                  <a:spcPct val="160000"/>
                </a:lnSpc>
              </a:pPr>
              <a:r>
                <a:rPr lang="en-US" sz="2133" b="1" dirty="0">
                  <a:solidFill>
                    <a:srgbClr val="16325C"/>
                  </a:solidFill>
                  <a:latin typeface="Raleway"/>
                  <a:sym typeface="Raleway"/>
                </a:rPr>
                <a:t>ELIMINATE GLARE</a:t>
              </a:r>
              <a:endParaRPr sz="1200" dirty="0"/>
            </a:p>
          </p:txBody>
        </p:sp>
        <p:sp>
          <p:nvSpPr>
            <p:cNvPr id="293" name="Google Shape;293;p21"/>
            <p:cNvSpPr txBox="1"/>
            <p:nvPr/>
          </p:nvSpPr>
          <p:spPr>
            <a:xfrm>
              <a:off x="0" y="5451705"/>
              <a:ext cx="11491176" cy="688829"/>
            </a:xfrm>
            <a:prstGeom prst="rect">
              <a:avLst/>
            </a:prstGeom>
            <a:noFill/>
            <a:ln>
              <a:noFill/>
            </a:ln>
          </p:spPr>
          <p:txBody>
            <a:bodyPr spcFirstLastPara="1" wrap="square" lIns="0" tIns="0" rIns="0" bIns="0" anchor="t" anchorCtr="0">
              <a:spAutoFit/>
            </a:bodyPr>
            <a:lstStyle/>
            <a:p>
              <a:pPr algn="r">
                <a:lnSpc>
                  <a:spcPct val="170000"/>
                </a:lnSpc>
              </a:pPr>
              <a:endParaRPr sz="1867">
                <a:solidFill>
                  <a:srgbClr val="364182"/>
                </a:solidFill>
                <a:latin typeface="Raleway"/>
                <a:ea typeface="Raleway"/>
                <a:cs typeface="Raleway"/>
                <a:sym typeface="Raleway"/>
              </a:endParaRPr>
            </a:p>
          </p:txBody>
        </p:sp>
      </p:grpSp>
      <p:sp>
        <p:nvSpPr>
          <p:cNvPr id="294" name="Google Shape;294;p21"/>
          <p:cNvSpPr txBox="1"/>
          <p:nvPr/>
        </p:nvSpPr>
        <p:spPr>
          <a:xfrm>
            <a:off x="8077200" y="6477001"/>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a:solidFill>
                  <a:srgbClr val="16325C"/>
                </a:solidFill>
                <a:latin typeface="Raleway"/>
                <a:ea typeface="Raleway"/>
                <a:cs typeface="Raleway"/>
                <a:sym typeface="Raleway"/>
              </a:rPr>
              <a:t>DarkSky International | 2024</a:t>
            </a:r>
            <a:endParaRPr sz="1200"/>
          </a:p>
        </p:txBody>
      </p:sp>
      <p:pic>
        <p:nvPicPr>
          <p:cNvPr id="2" name="Picture 1">
            <a:extLst>
              <a:ext uri="{FF2B5EF4-FFF2-40B4-BE49-F238E27FC236}">
                <a16:creationId xmlns:a16="http://schemas.microsoft.com/office/drawing/2014/main" id="{ECD843EF-A610-ECA3-1F6F-BAE90E4E96DB}"/>
              </a:ext>
            </a:extLst>
          </p:cNvPr>
          <p:cNvPicPr>
            <a:picLocks noChangeAspect="1"/>
          </p:cNvPicPr>
          <p:nvPr/>
        </p:nvPicPr>
        <p:blipFill>
          <a:blip r:embed="rId5"/>
          <a:stretch>
            <a:fillRect/>
          </a:stretch>
        </p:blipFill>
        <p:spPr>
          <a:xfrm>
            <a:off x="4173206" y="3517434"/>
            <a:ext cx="4060370" cy="2283958"/>
          </a:xfrm>
          <a:prstGeom prst="rect">
            <a:avLst/>
          </a:prstGeom>
        </p:spPr>
      </p:pic>
      <p:pic>
        <p:nvPicPr>
          <p:cNvPr id="3" name="Picture 2">
            <a:extLst>
              <a:ext uri="{FF2B5EF4-FFF2-40B4-BE49-F238E27FC236}">
                <a16:creationId xmlns:a16="http://schemas.microsoft.com/office/drawing/2014/main" id="{EEDC4594-0574-8478-6488-0028468FD8A9}"/>
              </a:ext>
            </a:extLst>
          </p:cNvPr>
          <p:cNvPicPr>
            <a:picLocks noChangeAspect="1"/>
          </p:cNvPicPr>
          <p:nvPr/>
        </p:nvPicPr>
        <p:blipFill>
          <a:blip r:embed="rId6"/>
          <a:stretch>
            <a:fillRect/>
          </a:stretch>
        </p:blipFill>
        <p:spPr>
          <a:xfrm>
            <a:off x="8244596" y="3517434"/>
            <a:ext cx="4060369" cy="2283958"/>
          </a:xfrm>
          <a:prstGeom prst="rect">
            <a:avLst/>
          </a:prstGeom>
        </p:spPr>
      </p:pic>
    </p:spTree>
    <p:extLst>
      <p:ext uri="{BB962C8B-B14F-4D97-AF65-F5344CB8AC3E}">
        <p14:creationId xmlns:p14="http://schemas.microsoft.com/office/powerpoint/2010/main" val="3546679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1610FA-52B2-8D29-378F-CD0D49E7DD69}"/>
              </a:ext>
            </a:extLst>
          </p:cNvPr>
          <p:cNvSpPr txBox="1"/>
          <p:nvPr/>
        </p:nvSpPr>
        <p:spPr>
          <a:xfrm>
            <a:off x="860267" y="1091281"/>
            <a:ext cx="10471466" cy="5262979"/>
          </a:xfrm>
          <a:prstGeom prst="rect">
            <a:avLst/>
          </a:prstGeom>
          <a:noFill/>
        </p:spPr>
        <p:txBody>
          <a:bodyPr wrap="square" rtlCol="0">
            <a:spAutoFit/>
          </a:bodyPr>
          <a:lstStyle/>
          <a:p>
            <a:r>
              <a:rPr lang="en-US" b="0" i="0" dirty="0">
                <a:solidFill>
                  <a:srgbClr val="000000"/>
                </a:solidFill>
                <a:effectLst/>
                <a:latin typeface="TT Norms"/>
              </a:rPr>
              <a:t>A </a:t>
            </a:r>
            <a:r>
              <a:rPr lang="en-US" b="0" i="0" dirty="0">
                <a:effectLst/>
                <a:latin typeface="TT Norms"/>
                <a:hlinkClick r:id="rId3"/>
              </a:rPr>
              <a:t>2015 study published in the Journal of Epidemiology and Community Health</a:t>
            </a:r>
            <a:r>
              <a:rPr lang="en-US" b="0" i="0" dirty="0">
                <a:solidFill>
                  <a:srgbClr val="000000"/>
                </a:solidFill>
                <a:effectLst/>
                <a:latin typeface="TT Norms"/>
              </a:rPr>
              <a:t> found that streetlights don’t prevent accidents or crime, but do cost a lot of money. </a:t>
            </a:r>
          </a:p>
          <a:p>
            <a:endParaRPr lang="en-US" b="0" i="0" dirty="0">
              <a:solidFill>
                <a:srgbClr val="000000"/>
              </a:solidFill>
              <a:effectLst/>
              <a:latin typeface="TT Norms"/>
            </a:endParaRPr>
          </a:p>
          <a:p>
            <a:r>
              <a:rPr lang="en-US" b="0" i="0" dirty="0">
                <a:solidFill>
                  <a:srgbClr val="000000"/>
                </a:solidFill>
                <a:effectLst/>
                <a:latin typeface="TT Norms"/>
              </a:rPr>
              <a:t>” A </a:t>
            </a:r>
            <a:r>
              <a:rPr lang="en-US" b="0" i="0" dirty="0">
                <a:effectLst/>
                <a:latin typeface="TT Norms"/>
                <a:hlinkClick r:id="rId4"/>
              </a:rPr>
              <a:t>1997 National Institute of Justice study</a:t>
            </a:r>
            <a:r>
              <a:rPr lang="en-US" b="0" i="0" dirty="0">
                <a:solidFill>
                  <a:srgbClr val="000000"/>
                </a:solidFill>
                <a:effectLst/>
                <a:latin typeface="TT Norms"/>
              </a:rPr>
              <a:t> concluded, “We can have very little confidence that improved lighting prevents crime.”</a:t>
            </a:r>
          </a:p>
          <a:p>
            <a:endParaRPr lang="en-US" dirty="0">
              <a:solidFill>
                <a:srgbClr val="000000"/>
              </a:solidFill>
              <a:latin typeface="TT Norms"/>
            </a:endParaRPr>
          </a:p>
          <a:p>
            <a:pPr algn="l"/>
            <a:r>
              <a:rPr lang="en-US" b="0" i="0" dirty="0">
                <a:solidFill>
                  <a:srgbClr val="000000"/>
                </a:solidFill>
                <a:effectLst/>
                <a:latin typeface="TT Norms"/>
              </a:rPr>
              <a:t> A </a:t>
            </a:r>
            <a:r>
              <a:rPr lang="en-US" b="0" i="0" dirty="0">
                <a:solidFill>
                  <a:srgbClr val="000000"/>
                </a:solidFill>
                <a:effectLst/>
                <a:latin typeface="TT Norms"/>
                <a:hlinkClick r:id="rId5"/>
              </a:rPr>
              <a:t>Chicago Alley Lighting Project</a:t>
            </a:r>
            <a:r>
              <a:rPr lang="en-US" b="0" i="0" dirty="0">
                <a:solidFill>
                  <a:srgbClr val="000000"/>
                </a:solidFill>
                <a:effectLst/>
                <a:latin typeface="TT Norms"/>
              </a:rPr>
              <a:t> showed a correlation between brightly lit alleyways and increased crime.</a:t>
            </a:r>
          </a:p>
          <a:p>
            <a:br>
              <a:rPr lang="en-US" dirty="0"/>
            </a:br>
            <a:r>
              <a:rPr lang="en-US" dirty="0">
                <a:solidFill>
                  <a:srgbClr val="000000"/>
                </a:solidFill>
                <a:latin typeface="TT Norms"/>
              </a:rPr>
              <a:t>M</a:t>
            </a:r>
            <a:r>
              <a:rPr lang="en-US" b="0" i="0" dirty="0">
                <a:solidFill>
                  <a:srgbClr val="000000"/>
                </a:solidFill>
                <a:effectLst/>
                <a:latin typeface="TT Norms"/>
              </a:rPr>
              <a:t>ost property crime occurs in the light of the day. And some crimes like vandalism and graffiti actually thrive on night lighting.</a:t>
            </a:r>
          </a:p>
          <a:p>
            <a:endParaRPr lang="en-US" dirty="0">
              <a:solidFill>
                <a:srgbClr val="000000"/>
              </a:solidFill>
              <a:latin typeface="TT Norms"/>
            </a:endParaRPr>
          </a:p>
          <a:p>
            <a:r>
              <a:rPr lang="en-US" b="0" i="0" dirty="0">
                <a:solidFill>
                  <a:srgbClr val="000000"/>
                </a:solidFill>
                <a:effectLst/>
                <a:latin typeface="TT Norms"/>
              </a:rPr>
              <a:t>Outdoor lighting is intended to enhance safety and security at night, but too much lighting can actually have the opposite effect. Visibility should always be the goal. Glare from bright, unshielded lights actually decreases safety because it shines into our eyes and constricts our pupils. This can not only be blinding, it also makes it more difficult for our eyes to adjust to low-light conditions.</a:t>
            </a:r>
          </a:p>
          <a:p>
            <a:endParaRPr lang="en-US" dirty="0">
              <a:solidFill>
                <a:srgbClr val="000000"/>
              </a:solidFill>
              <a:latin typeface="TT Norms"/>
            </a:endParaRPr>
          </a:p>
          <a:p>
            <a:r>
              <a:rPr lang="en-US" sz="2400" b="1" dirty="0">
                <a:solidFill>
                  <a:srgbClr val="000000"/>
                </a:solidFill>
                <a:latin typeface="TT Norms"/>
              </a:rPr>
              <a:t>D</a:t>
            </a:r>
            <a:r>
              <a:rPr lang="en-US" sz="2400" b="1" i="0" dirty="0">
                <a:solidFill>
                  <a:srgbClr val="000000"/>
                </a:solidFill>
                <a:effectLst/>
                <a:latin typeface="TT Norms"/>
              </a:rPr>
              <a:t>ark sky does not necessarily mean a dark ground. Smart lighting that directs light where it is needed creates a balance between safety and starlight.</a:t>
            </a:r>
            <a:endParaRPr lang="en-US" sz="2400" b="1" dirty="0"/>
          </a:p>
        </p:txBody>
      </p:sp>
      <p:sp>
        <p:nvSpPr>
          <p:cNvPr id="3" name="TextBox 2">
            <a:extLst>
              <a:ext uri="{FF2B5EF4-FFF2-40B4-BE49-F238E27FC236}">
                <a16:creationId xmlns:a16="http://schemas.microsoft.com/office/drawing/2014/main" id="{3F7799A5-BFD3-56B6-DA64-1019F988CFFB}"/>
              </a:ext>
            </a:extLst>
          </p:cNvPr>
          <p:cNvSpPr txBox="1"/>
          <p:nvPr/>
        </p:nvSpPr>
        <p:spPr>
          <a:xfrm>
            <a:off x="430306" y="161365"/>
            <a:ext cx="4356847" cy="646331"/>
          </a:xfrm>
          <a:prstGeom prst="rect">
            <a:avLst/>
          </a:prstGeom>
          <a:noFill/>
        </p:spPr>
        <p:txBody>
          <a:bodyPr wrap="square" rtlCol="0">
            <a:spAutoFit/>
          </a:bodyPr>
          <a:lstStyle/>
          <a:p>
            <a:r>
              <a:rPr lang="en-US" sz="3600" dirty="0"/>
              <a:t>Lighting and safety</a:t>
            </a:r>
          </a:p>
        </p:txBody>
      </p:sp>
    </p:spTree>
    <p:extLst>
      <p:ext uri="{BB962C8B-B14F-4D97-AF65-F5344CB8AC3E}">
        <p14:creationId xmlns:p14="http://schemas.microsoft.com/office/powerpoint/2010/main" val="946764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17" name="Google Shape;217;p14"/>
          <p:cNvGrpSpPr/>
          <p:nvPr/>
        </p:nvGrpSpPr>
        <p:grpSpPr>
          <a:xfrm>
            <a:off x="-317500" y="-355600"/>
            <a:ext cx="5803901" cy="7543800"/>
            <a:chOff x="0" y="0"/>
            <a:chExt cx="11607801" cy="15087600"/>
          </a:xfrm>
        </p:grpSpPr>
        <p:pic>
          <p:nvPicPr>
            <p:cNvPr id="218" name="Google Shape;218;p14"/>
            <p:cNvPicPr preferRelativeResize="0"/>
            <p:nvPr/>
          </p:nvPicPr>
          <p:blipFill rotWithShape="1">
            <a:blip r:embed="rId3">
              <a:alphaModFix/>
            </a:blip>
            <a:srcRect l="11530" r="11531"/>
            <a:stretch/>
          </p:blipFill>
          <p:spPr>
            <a:xfrm>
              <a:off x="0" y="0"/>
              <a:ext cx="11607801" cy="7543800"/>
            </a:xfrm>
            <a:prstGeom prst="rect">
              <a:avLst/>
            </a:prstGeom>
            <a:noFill/>
            <a:ln>
              <a:noFill/>
            </a:ln>
          </p:spPr>
        </p:pic>
        <p:pic>
          <p:nvPicPr>
            <p:cNvPr id="219" name="Google Shape;219;p14"/>
            <p:cNvPicPr preferRelativeResize="0"/>
            <p:nvPr/>
          </p:nvPicPr>
          <p:blipFill rotWithShape="1">
            <a:blip r:embed="rId4">
              <a:alphaModFix/>
            </a:blip>
            <a:srcRect t="1227" b="1226"/>
            <a:stretch/>
          </p:blipFill>
          <p:spPr>
            <a:xfrm>
              <a:off x="0" y="7543800"/>
              <a:ext cx="11607801" cy="7543800"/>
            </a:xfrm>
            <a:prstGeom prst="rect">
              <a:avLst/>
            </a:prstGeom>
            <a:noFill/>
            <a:ln>
              <a:noFill/>
            </a:ln>
          </p:spPr>
        </p:pic>
      </p:grpSp>
      <p:sp>
        <p:nvSpPr>
          <p:cNvPr id="220" name="Google Shape;220;p14"/>
          <p:cNvSpPr/>
          <p:nvPr/>
        </p:nvSpPr>
        <p:spPr>
          <a:xfrm rot="610892">
            <a:off x="4145335" y="-1499003"/>
            <a:ext cx="9901712" cy="1170303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spcFirstLastPara="1" wrap="square" lIns="60950" tIns="60950" rIns="60950" bIns="60950" anchor="ctr" anchorCtr="0">
            <a:noAutofit/>
          </a:bodyPr>
          <a:lstStyle/>
          <a:p>
            <a:endParaRPr sz="1200"/>
          </a:p>
        </p:txBody>
      </p:sp>
      <p:grpSp>
        <p:nvGrpSpPr>
          <p:cNvPr id="221" name="Google Shape;221;p14"/>
          <p:cNvGrpSpPr/>
          <p:nvPr/>
        </p:nvGrpSpPr>
        <p:grpSpPr>
          <a:xfrm>
            <a:off x="5742099" y="1809726"/>
            <a:ext cx="5751402" cy="2103096"/>
            <a:chOff x="0" y="2222449"/>
            <a:chExt cx="11502804" cy="4206192"/>
          </a:xfrm>
        </p:grpSpPr>
        <p:sp>
          <p:nvSpPr>
            <p:cNvPr id="222" name="Google Shape;222;p14"/>
            <p:cNvSpPr txBox="1"/>
            <p:nvPr/>
          </p:nvSpPr>
          <p:spPr>
            <a:xfrm>
              <a:off x="37028" y="2222449"/>
              <a:ext cx="11465776" cy="1050288"/>
            </a:xfrm>
            <a:prstGeom prst="rect">
              <a:avLst/>
            </a:prstGeom>
            <a:noFill/>
            <a:ln>
              <a:noFill/>
            </a:ln>
          </p:spPr>
          <p:txBody>
            <a:bodyPr spcFirstLastPara="1" wrap="square" lIns="0" tIns="0" rIns="0" bIns="0" anchor="t" anchorCtr="0">
              <a:spAutoFit/>
            </a:bodyPr>
            <a:lstStyle/>
            <a:p>
              <a:pPr algn="r">
                <a:lnSpc>
                  <a:spcPct val="160000"/>
                </a:lnSpc>
              </a:pPr>
              <a:r>
                <a:rPr lang="en-US" sz="2133" b="1">
                  <a:solidFill>
                    <a:srgbClr val="16325C"/>
                  </a:solidFill>
                  <a:latin typeface="Raleway"/>
                  <a:ea typeface="Raleway"/>
                  <a:cs typeface="Raleway"/>
                  <a:sym typeface="Raleway"/>
                </a:rPr>
                <a:t>3-7 BILLION DOLLARS</a:t>
              </a:r>
              <a:endParaRPr sz="1200"/>
            </a:p>
          </p:txBody>
        </p:sp>
        <p:sp>
          <p:nvSpPr>
            <p:cNvPr id="223" name="Google Shape;223;p14"/>
            <p:cNvSpPr txBox="1"/>
            <p:nvPr/>
          </p:nvSpPr>
          <p:spPr>
            <a:xfrm>
              <a:off x="37028" y="3171915"/>
              <a:ext cx="11465776" cy="976934"/>
            </a:xfrm>
            <a:prstGeom prst="rect">
              <a:avLst/>
            </a:prstGeom>
            <a:noFill/>
            <a:ln>
              <a:noFill/>
            </a:ln>
          </p:spPr>
          <p:txBody>
            <a:bodyPr spcFirstLastPara="1" wrap="square" lIns="0" tIns="0" rIns="0" bIns="0" anchor="t" anchorCtr="0">
              <a:spAutoFit/>
            </a:bodyPr>
            <a:lstStyle/>
            <a:p>
              <a:pPr algn="r">
                <a:lnSpc>
                  <a:spcPct val="170000"/>
                </a:lnSpc>
              </a:pPr>
              <a:r>
                <a:rPr lang="en-US" sz="1867">
                  <a:solidFill>
                    <a:srgbClr val="16325C"/>
                  </a:solidFill>
                  <a:latin typeface="Raleway"/>
                  <a:ea typeface="Raleway"/>
                  <a:cs typeface="Raleway"/>
                  <a:sym typeface="Raleway"/>
                </a:rPr>
                <a:t>spent every year on unneeded lighting</a:t>
              </a:r>
              <a:endParaRPr sz="1200"/>
            </a:p>
          </p:txBody>
        </p:sp>
        <p:sp>
          <p:nvSpPr>
            <p:cNvPr id="224" name="Google Shape;224;p14"/>
            <p:cNvSpPr txBox="1"/>
            <p:nvPr/>
          </p:nvSpPr>
          <p:spPr>
            <a:xfrm>
              <a:off x="0" y="4502241"/>
              <a:ext cx="11491176" cy="1050288"/>
            </a:xfrm>
            <a:prstGeom prst="rect">
              <a:avLst/>
            </a:prstGeom>
            <a:noFill/>
            <a:ln>
              <a:noFill/>
            </a:ln>
          </p:spPr>
          <p:txBody>
            <a:bodyPr spcFirstLastPara="1" wrap="square" lIns="0" tIns="0" rIns="0" bIns="0" anchor="t" anchorCtr="0">
              <a:spAutoFit/>
            </a:bodyPr>
            <a:lstStyle/>
            <a:p>
              <a:pPr algn="r">
                <a:lnSpc>
                  <a:spcPct val="160000"/>
                </a:lnSpc>
              </a:pPr>
              <a:r>
                <a:rPr lang="en-US" sz="2133" b="1" dirty="0">
                  <a:solidFill>
                    <a:srgbClr val="16325C"/>
                  </a:solidFill>
                  <a:latin typeface="Raleway"/>
                  <a:ea typeface="Raleway"/>
                  <a:cs typeface="Raleway"/>
                  <a:sym typeface="Raleway"/>
                </a:rPr>
                <a:t>21 MILLION TONS OF CO2</a:t>
              </a:r>
              <a:endParaRPr sz="1200" dirty="0"/>
            </a:p>
          </p:txBody>
        </p:sp>
        <p:sp>
          <p:nvSpPr>
            <p:cNvPr id="225" name="Google Shape;225;p14"/>
            <p:cNvSpPr txBox="1"/>
            <p:nvPr/>
          </p:nvSpPr>
          <p:spPr>
            <a:xfrm>
              <a:off x="0" y="5451707"/>
              <a:ext cx="11491176" cy="976934"/>
            </a:xfrm>
            <a:prstGeom prst="rect">
              <a:avLst/>
            </a:prstGeom>
            <a:noFill/>
            <a:ln>
              <a:noFill/>
            </a:ln>
          </p:spPr>
          <p:txBody>
            <a:bodyPr spcFirstLastPara="1" wrap="square" lIns="0" tIns="0" rIns="0" bIns="0" anchor="t" anchorCtr="0">
              <a:spAutoFit/>
            </a:bodyPr>
            <a:lstStyle/>
            <a:p>
              <a:pPr algn="r">
                <a:lnSpc>
                  <a:spcPct val="170000"/>
                </a:lnSpc>
              </a:pPr>
              <a:r>
                <a:rPr lang="en-US" sz="1867">
                  <a:solidFill>
                    <a:srgbClr val="16325C"/>
                  </a:solidFill>
                  <a:latin typeface="Raleway"/>
                  <a:ea typeface="Raleway"/>
                  <a:cs typeface="Raleway"/>
                  <a:sym typeface="Raleway"/>
                </a:rPr>
                <a:t>burned by unnecessary lighting</a:t>
              </a:r>
              <a:endParaRPr sz="1200"/>
            </a:p>
          </p:txBody>
        </p:sp>
      </p:grpSp>
      <p:sp>
        <p:nvSpPr>
          <p:cNvPr id="226" name="Google Shape;226;p14"/>
          <p:cNvSpPr txBox="1"/>
          <p:nvPr/>
        </p:nvSpPr>
        <p:spPr>
          <a:xfrm>
            <a:off x="9245600" y="6581805"/>
            <a:ext cx="3811131" cy="249299"/>
          </a:xfrm>
          <a:prstGeom prst="rect">
            <a:avLst/>
          </a:prstGeom>
          <a:noFill/>
          <a:ln>
            <a:noFill/>
          </a:ln>
        </p:spPr>
        <p:txBody>
          <a:bodyPr spcFirstLastPara="1" wrap="square" lIns="0" tIns="0" rIns="0" bIns="0" anchor="t" anchorCtr="0">
            <a:spAutoFit/>
          </a:bodyPr>
          <a:lstStyle/>
          <a:p>
            <a:pPr algn="r">
              <a:lnSpc>
                <a:spcPct val="135000"/>
              </a:lnSpc>
            </a:pPr>
            <a:r>
              <a:rPr lang="en-US" sz="1200" b="1">
                <a:solidFill>
                  <a:schemeClr val="lt1"/>
                </a:solidFill>
                <a:latin typeface="Raleway"/>
                <a:ea typeface="Raleway"/>
                <a:cs typeface="Raleway"/>
                <a:sym typeface="Raleway"/>
              </a:rPr>
              <a:t>The International Dark-Sky Association | 2019</a:t>
            </a:r>
            <a:endParaRPr sz="1200"/>
          </a:p>
        </p:txBody>
      </p:sp>
      <p:sp>
        <p:nvSpPr>
          <p:cNvPr id="227" name="Google Shape;227;p14"/>
          <p:cNvSpPr txBox="1"/>
          <p:nvPr/>
        </p:nvSpPr>
        <p:spPr>
          <a:xfrm>
            <a:off x="8231875" y="6587699"/>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dirty="0" err="1">
                <a:solidFill>
                  <a:srgbClr val="16325C"/>
                </a:solidFill>
                <a:latin typeface="Raleway"/>
                <a:ea typeface="Raleway"/>
                <a:cs typeface="Raleway"/>
                <a:sym typeface="Raleway"/>
              </a:rPr>
              <a:t>DarkSky</a:t>
            </a:r>
            <a:r>
              <a:rPr lang="en-US" sz="1200" b="1" dirty="0">
                <a:solidFill>
                  <a:srgbClr val="16325C"/>
                </a:solidFill>
                <a:latin typeface="Raleway"/>
                <a:ea typeface="Raleway"/>
                <a:cs typeface="Raleway"/>
                <a:sym typeface="Raleway"/>
              </a:rPr>
              <a:t> International | 2024</a:t>
            </a:r>
            <a:endParaRPr sz="1200" dirty="0"/>
          </a:p>
        </p:txBody>
      </p:sp>
      <p:sp>
        <p:nvSpPr>
          <p:cNvPr id="2" name="TextBox 1">
            <a:extLst>
              <a:ext uri="{FF2B5EF4-FFF2-40B4-BE49-F238E27FC236}">
                <a16:creationId xmlns:a16="http://schemas.microsoft.com/office/drawing/2014/main" id="{11DD5313-D625-2493-D3E1-C5A9FCD91BE5}"/>
              </a:ext>
            </a:extLst>
          </p:cNvPr>
          <p:cNvSpPr txBox="1"/>
          <p:nvPr/>
        </p:nvSpPr>
        <p:spPr>
          <a:xfrm>
            <a:off x="4978998" y="457090"/>
            <a:ext cx="7296118" cy="584775"/>
          </a:xfrm>
          <a:prstGeom prst="rect">
            <a:avLst/>
          </a:prstGeom>
          <a:noFill/>
        </p:spPr>
        <p:txBody>
          <a:bodyPr wrap="square" rtlCol="0">
            <a:spAutoFit/>
          </a:bodyPr>
          <a:lstStyle/>
          <a:p>
            <a:r>
              <a:rPr lang="en-US" sz="3200" dirty="0"/>
              <a:t>Light pollution wastes energy and money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B03A-4618-63C7-18DA-049F6ADDD408}"/>
              </a:ext>
            </a:extLst>
          </p:cNvPr>
          <p:cNvSpPr>
            <a:spLocks noGrp="1"/>
          </p:cNvSpPr>
          <p:nvPr>
            <p:ph type="title"/>
          </p:nvPr>
        </p:nvSpPr>
        <p:spPr>
          <a:xfrm>
            <a:off x="315596" y="0"/>
            <a:ext cx="10515600" cy="1325563"/>
          </a:xfrm>
        </p:spPr>
        <p:txBody>
          <a:bodyPr/>
          <a:lstStyle/>
          <a:p>
            <a:r>
              <a:rPr lang="en-US" dirty="0">
                <a:solidFill>
                  <a:schemeClr val="bg1"/>
                </a:solidFill>
              </a:rPr>
              <a:t>Science</a:t>
            </a:r>
          </a:p>
        </p:txBody>
      </p:sp>
      <p:sp>
        <p:nvSpPr>
          <p:cNvPr id="3" name="Content Placeholder 2">
            <a:extLst>
              <a:ext uri="{FF2B5EF4-FFF2-40B4-BE49-F238E27FC236}">
                <a16:creationId xmlns:a16="http://schemas.microsoft.com/office/drawing/2014/main" id="{5F00D057-1DF3-C151-28D3-8B82F82AA7BD}"/>
              </a:ext>
            </a:extLst>
          </p:cNvPr>
          <p:cNvSpPr>
            <a:spLocks noGrp="1"/>
          </p:cNvSpPr>
          <p:nvPr>
            <p:ph idx="1"/>
          </p:nvPr>
        </p:nvSpPr>
        <p:spPr>
          <a:xfrm>
            <a:off x="315596" y="1356565"/>
            <a:ext cx="6073588" cy="4144869"/>
          </a:xfrm>
        </p:spPr>
        <p:txBody>
          <a:bodyPr>
            <a:normAutofit fontScale="92500" lnSpcReduction="10000"/>
          </a:bodyPr>
          <a:lstStyle/>
          <a:p>
            <a:r>
              <a:rPr lang="en-US" dirty="0">
                <a:solidFill>
                  <a:schemeClr val="bg1"/>
                </a:solidFill>
              </a:rPr>
              <a:t>New Mexico is home to several world class observatories associated with our Universities that are doing important science</a:t>
            </a:r>
          </a:p>
          <a:p>
            <a:pPr lvl="1"/>
            <a:r>
              <a:rPr lang="en-US" dirty="0">
                <a:solidFill>
                  <a:schemeClr val="bg1"/>
                </a:solidFill>
              </a:rPr>
              <a:t>Apache Point Observatory</a:t>
            </a:r>
          </a:p>
          <a:p>
            <a:pPr lvl="1"/>
            <a:r>
              <a:rPr lang="en-US" dirty="0">
                <a:solidFill>
                  <a:schemeClr val="bg1"/>
                </a:solidFill>
              </a:rPr>
              <a:t>Magdalena Ridge Observatory</a:t>
            </a:r>
          </a:p>
          <a:p>
            <a:pPr lvl="1"/>
            <a:r>
              <a:rPr lang="en-US" dirty="0">
                <a:solidFill>
                  <a:schemeClr val="bg1"/>
                </a:solidFill>
              </a:rPr>
              <a:t>(Very Large Array)</a:t>
            </a:r>
          </a:p>
          <a:p>
            <a:pPr lvl="1"/>
            <a:endParaRPr lang="en-US" dirty="0">
              <a:solidFill>
                <a:schemeClr val="bg1"/>
              </a:solidFill>
            </a:endParaRPr>
          </a:p>
          <a:p>
            <a:r>
              <a:rPr lang="en-US" dirty="0">
                <a:solidFill>
                  <a:schemeClr val="bg1"/>
                </a:solidFill>
              </a:rPr>
              <a:t>Not only do these observatories produce science, but they also attract students, bring visitors into the state, and employ dozens of people!</a:t>
            </a:r>
          </a:p>
        </p:txBody>
      </p:sp>
      <p:pic>
        <p:nvPicPr>
          <p:cNvPr id="4" name="Picture 3">
            <a:extLst>
              <a:ext uri="{FF2B5EF4-FFF2-40B4-BE49-F238E27FC236}">
                <a16:creationId xmlns:a16="http://schemas.microsoft.com/office/drawing/2014/main" id="{3BC0A302-EB34-3E20-97E2-A1CA2D6355F3}"/>
              </a:ext>
            </a:extLst>
          </p:cNvPr>
          <p:cNvPicPr>
            <a:picLocks noChangeAspect="1"/>
          </p:cNvPicPr>
          <p:nvPr/>
        </p:nvPicPr>
        <p:blipFill>
          <a:blip r:embed="rId3"/>
          <a:stretch>
            <a:fillRect/>
          </a:stretch>
        </p:blipFill>
        <p:spPr>
          <a:xfrm>
            <a:off x="7557246" y="365124"/>
            <a:ext cx="4011707" cy="2674471"/>
          </a:xfrm>
          <a:prstGeom prst="rect">
            <a:avLst/>
          </a:prstGeom>
        </p:spPr>
      </p:pic>
      <p:pic>
        <p:nvPicPr>
          <p:cNvPr id="5" name="Picture 4">
            <a:extLst>
              <a:ext uri="{FF2B5EF4-FFF2-40B4-BE49-F238E27FC236}">
                <a16:creationId xmlns:a16="http://schemas.microsoft.com/office/drawing/2014/main" id="{0682407E-78B5-529C-3372-E31ED0194481}"/>
              </a:ext>
            </a:extLst>
          </p:cNvPr>
          <p:cNvPicPr>
            <a:picLocks noChangeAspect="1"/>
          </p:cNvPicPr>
          <p:nvPr/>
        </p:nvPicPr>
        <p:blipFill>
          <a:blip r:embed="rId4"/>
          <a:stretch>
            <a:fillRect/>
          </a:stretch>
        </p:blipFill>
        <p:spPr>
          <a:xfrm>
            <a:off x="7557246" y="3221287"/>
            <a:ext cx="4264549" cy="2852750"/>
          </a:xfrm>
          <a:prstGeom prst="rect">
            <a:avLst/>
          </a:prstGeom>
        </p:spPr>
      </p:pic>
    </p:spTree>
    <p:extLst>
      <p:ext uri="{BB962C8B-B14F-4D97-AF65-F5344CB8AC3E}">
        <p14:creationId xmlns:p14="http://schemas.microsoft.com/office/powerpoint/2010/main" val="1875860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7F9D-7A76-C453-9083-4BCEB8C4B688}"/>
              </a:ext>
            </a:extLst>
          </p:cNvPr>
          <p:cNvSpPr>
            <a:spLocks noGrp="1"/>
          </p:cNvSpPr>
          <p:nvPr>
            <p:ph type="title"/>
          </p:nvPr>
        </p:nvSpPr>
        <p:spPr>
          <a:xfrm>
            <a:off x="475130" y="101202"/>
            <a:ext cx="10515600" cy="1325563"/>
          </a:xfrm>
        </p:spPr>
        <p:txBody>
          <a:bodyPr/>
          <a:lstStyle/>
          <a:p>
            <a:r>
              <a:rPr lang="en-US" dirty="0">
                <a:solidFill>
                  <a:schemeClr val="bg1"/>
                </a:solidFill>
              </a:rPr>
              <a:t>Tourism and economic impact</a:t>
            </a:r>
          </a:p>
        </p:txBody>
      </p:sp>
      <p:sp>
        <p:nvSpPr>
          <p:cNvPr id="3" name="Content Placeholder 2">
            <a:extLst>
              <a:ext uri="{FF2B5EF4-FFF2-40B4-BE49-F238E27FC236}">
                <a16:creationId xmlns:a16="http://schemas.microsoft.com/office/drawing/2014/main" id="{402B5F75-AC43-2A1A-8218-0FE4D72E24DE}"/>
              </a:ext>
            </a:extLst>
          </p:cNvPr>
          <p:cNvSpPr>
            <a:spLocks noGrp="1"/>
          </p:cNvSpPr>
          <p:nvPr>
            <p:ph idx="1"/>
          </p:nvPr>
        </p:nvSpPr>
        <p:spPr>
          <a:xfrm>
            <a:off x="475130" y="1812024"/>
            <a:ext cx="10515600" cy="4351338"/>
          </a:xfrm>
        </p:spPr>
        <p:txBody>
          <a:bodyPr/>
          <a:lstStyle/>
          <a:p>
            <a:r>
              <a:rPr lang="en-US" dirty="0">
                <a:solidFill>
                  <a:schemeClr val="bg1"/>
                </a:solidFill>
              </a:rPr>
              <a:t>New Mexico True tourism campaign</a:t>
            </a:r>
          </a:p>
          <a:p>
            <a:r>
              <a:rPr lang="en-US" dirty="0">
                <a:solidFill>
                  <a:schemeClr val="bg1"/>
                </a:solidFill>
              </a:rPr>
              <a:t>Residential astronomical communities</a:t>
            </a:r>
          </a:p>
          <a:p>
            <a:r>
              <a:rPr lang="en-US" dirty="0">
                <a:solidFill>
                  <a:schemeClr val="bg1"/>
                </a:solidFill>
              </a:rPr>
              <a:t>Telescope hosting sites</a:t>
            </a:r>
          </a:p>
          <a:p>
            <a:r>
              <a:rPr lang="en-US" dirty="0">
                <a:solidFill>
                  <a:schemeClr val="bg1"/>
                </a:solidFill>
              </a:rPr>
              <a:t>Economic impact of universities and observatories</a:t>
            </a:r>
          </a:p>
          <a:p>
            <a:r>
              <a:rPr lang="en-US" dirty="0">
                <a:solidFill>
                  <a:schemeClr val="bg1"/>
                </a:solidFill>
              </a:rPr>
              <a:t>Star parties, </a:t>
            </a:r>
            <a:r>
              <a:rPr lang="en-US" dirty="0" err="1">
                <a:solidFill>
                  <a:schemeClr val="bg1"/>
                </a:solidFill>
              </a:rPr>
              <a:t>etc</a:t>
            </a:r>
            <a:endParaRPr lang="en-US" dirty="0">
              <a:solidFill>
                <a:schemeClr val="bg1"/>
              </a:solidFill>
            </a:endParaRPr>
          </a:p>
        </p:txBody>
      </p:sp>
      <p:pic>
        <p:nvPicPr>
          <p:cNvPr id="5" name="Picture 4" descr="A screenshot of a dark sky&#10;&#10;Description automatically generated">
            <a:extLst>
              <a:ext uri="{FF2B5EF4-FFF2-40B4-BE49-F238E27FC236}">
                <a16:creationId xmlns:a16="http://schemas.microsoft.com/office/drawing/2014/main" id="{55E4FEAE-B67B-09D7-D609-B01B8ACAF5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1000"/>
                    </a14:imgEffect>
                  </a14:imgLayer>
                </a14:imgProps>
              </a:ext>
            </a:extLst>
          </a:blip>
          <a:stretch>
            <a:fillRect/>
          </a:stretch>
        </p:blipFill>
        <p:spPr>
          <a:xfrm>
            <a:off x="7780003" y="1079116"/>
            <a:ext cx="4187879" cy="2302025"/>
          </a:xfrm>
          <a:prstGeom prst="rect">
            <a:avLst/>
          </a:prstGeom>
        </p:spPr>
      </p:pic>
    </p:spTree>
    <p:extLst>
      <p:ext uri="{BB962C8B-B14F-4D97-AF65-F5344CB8AC3E}">
        <p14:creationId xmlns:p14="http://schemas.microsoft.com/office/powerpoint/2010/main" val="3812071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57E1-E623-8318-C484-D0D617FD606F}"/>
              </a:ext>
            </a:extLst>
          </p:cNvPr>
          <p:cNvSpPr>
            <a:spLocks noGrp="1"/>
          </p:cNvSpPr>
          <p:nvPr>
            <p:ph type="title"/>
          </p:nvPr>
        </p:nvSpPr>
        <p:spPr>
          <a:xfrm>
            <a:off x="533400" y="46470"/>
            <a:ext cx="10515600" cy="1325563"/>
          </a:xfrm>
        </p:spPr>
        <p:txBody>
          <a:bodyPr/>
          <a:lstStyle/>
          <a:p>
            <a:r>
              <a:rPr lang="en-US" dirty="0"/>
              <a:t>Light pollution is reversible!</a:t>
            </a:r>
          </a:p>
        </p:txBody>
      </p:sp>
      <p:sp>
        <p:nvSpPr>
          <p:cNvPr id="3" name="Content Placeholder 2">
            <a:extLst>
              <a:ext uri="{FF2B5EF4-FFF2-40B4-BE49-F238E27FC236}">
                <a16:creationId xmlns:a16="http://schemas.microsoft.com/office/drawing/2014/main" id="{CBA93713-9305-7F52-7121-3EAE0E156E00}"/>
              </a:ext>
            </a:extLst>
          </p:cNvPr>
          <p:cNvSpPr>
            <a:spLocks noGrp="1"/>
          </p:cNvSpPr>
          <p:nvPr>
            <p:ph idx="1"/>
          </p:nvPr>
        </p:nvSpPr>
        <p:spPr>
          <a:xfrm>
            <a:off x="838200" y="1372033"/>
            <a:ext cx="10515600" cy="4667250"/>
          </a:xfrm>
        </p:spPr>
        <p:txBody>
          <a:bodyPr>
            <a:noAutofit/>
          </a:bodyPr>
          <a:lstStyle/>
          <a:p>
            <a:r>
              <a:rPr lang="en-US" dirty="0"/>
              <a:t>Light pollution can be minimized </a:t>
            </a:r>
            <a:r>
              <a:rPr lang="en-US" b="1" dirty="0"/>
              <a:t>and still allow for responsible lighting</a:t>
            </a:r>
            <a:endParaRPr lang="en-US" b="1" i="0" dirty="0">
              <a:effectLst/>
            </a:endParaRPr>
          </a:p>
          <a:p>
            <a:r>
              <a:rPr lang="en-US" b="0" i="0" dirty="0">
                <a:effectLst/>
              </a:rPr>
              <a:t>Two organizations have been working on solutions:</a:t>
            </a:r>
          </a:p>
          <a:p>
            <a:pPr lvl="1"/>
            <a:r>
              <a:rPr lang="en-US" sz="2800" b="0" i="0" dirty="0">
                <a:effectLst/>
              </a:rPr>
              <a:t>Illuminating Engineering Society </a:t>
            </a:r>
          </a:p>
          <a:p>
            <a:pPr lvl="1"/>
            <a:r>
              <a:rPr lang="en-US" sz="2800" dirty="0" err="1"/>
              <a:t>DarkSky</a:t>
            </a:r>
            <a:r>
              <a:rPr lang="en-US" sz="2800" dirty="0"/>
              <a:t> International</a:t>
            </a:r>
          </a:p>
        </p:txBody>
      </p:sp>
      <p:pic>
        <p:nvPicPr>
          <p:cNvPr id="5" name="Picture 4" descr="A street light and a moon&#10;&#10;Description automatically generated">
            <a:extLst>
              <a:ext uri="{FF2B5EF4-FFF2-40B4-BE49-F238E27FC236}">
                <a16:creationId xmlns:a16="http://schemas.microsoft.com/office/drawing/2014/main" id="{D623EE93-C1C7-61E6-3FEB-95AC88AEF898}"/>
              </a:ext>
            </a:extLst>
          </p:cNvPr>
          <p:cNvPicPr>
            <a:picLocks noChangeAspect="1"/>
          </p:cNvPicPr>
          <p:nvPr/>
        </p:nvPicPr>
        <p:blipFill>
          <a:blip r:embed="rId4"/>
          <a:stretch>
            <a:fillRect/>
          </a:stretch>
        </p:blipFill>
        <p:spPr>
          <a:xfrm>
            <a:off x="2111188" y="3795688"/>
            <a:ext cx="7772400" cy="2473036"/>
          </a:xfrm>
          <a:prstGeom prst="rect">
            <a:avLst/>
          </a:prstGeom>
        </p:spPr>
      </p:pic>
    </p:spTree>
    <p:extLst>
      <p:ext uri="{BB962C8B-B14F-4D97-AF65-F5344CB8AC3E}">
        <p14:creationId xmlns:p14="http://schemas.microsoft.com/office/powerpoint/2010/main" val="3584757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D2F0F4B-CC4A-2F06-90F9-78B0F328F220}"/>
              </a:ext>
            </a:extLst>
          </p:cNvPr>
          <p:cNvPicPr>
            <a:picLocks noChangeAspect="1"/>
          </p:cNvPicPr>
          <p:nvPr/>
        </p:nvPicPr>
        <p:blipFill>
          <a:blip r:embed="rId3"/>
          <a:stretch>
            <a:fillRect/>
          </a:stretch>
        </p:blipFill>
        <p:spPr>
          <a:xfrm>
            <a:off x="1272241" y="1075765"/>
            <a:ext cx="8792782" cy="5432611"/>
          </a:xfrm>
          <a:prstGeom prst="rect">
            <a:avLst/>
          </a:prstGeom>
        </p:spPr>
      </p:pic>
      <p:sp>
        <p:nvSpPr>
          <p:cNvPr id="4" name="TextBox 3">
            <a:extLst>
              <a:ext uri="{FF2B5EF4-FFF2-40B4-BE49-F238E27FC236}">
                <a16:creationId xmlns:a16="http://schemas.microsoft.com/office/drawing/2014/main" id="{4C72206A-A6FC-8E81-0204-E5ECF51D4BB0}"/>
              </a:ext>
            </a:extLst>
          </p:cNvPr>
          <p:cNvSpPr txBox="1"/>
          <p:nvPr/>
        </p:nvSpPr>
        <p:spPr>
          <a:xfrm>
            <a:off x="524435" y="349624"/>
            <a:ext cx="8108577" cy="584775"/>
          </a:xfrm>
          <a:prstGeom prst="rect">
            <a:avLst/>
          </a:prstGeom>
          <a:noFill/>
        </p:spPr>
        <p:txBody>
          <a:bodyPr wrap="square" rtlCol="0">
            <a:spAutoFit/>
          </a:bodyPr>
          <a:lstStyle/>
          <a:p>
            <a:r>
              <a:rPr lang="en-US" sz="3200" dirty="0"/>
              <a:t>Illuminating Engineering Society</a:t>
            </a:r>
          </a:p>
        </p:txBody>
      </p:sp>
    </p:spTree>
    <p:extLst>
      <p:ext uri="{BB962C8B-B14F-4D97-AF65-F5344CB8AC3E}">
        <p14:creationId xmlns:p14="http://schemas.microsoft.com/office/powerpoint/2010/main" val="1603655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328A5-800E-27C0-F0B7-E6390A5C9061}"/>
              </a:ext>
            </a:extLst>
          </p:cNvPr>
          <p:cNvSpPr>
            <a:spLocks noGrp="1"/>
          </p:cNvSpPr>
          <p:nvPr>
            <p:ph type="title"/>
          </p:nvPr>
        </p:nvSpPr>
        <p:spPr>
          <a:xfrm>
            <a:off x="609600" y="-241162"/>
            <a:ext cx="10515600" cy="1325563"/>
          </a:xfrm>
        </p:spPr>
        <p:txBody>
          <a:bodyPr/>
          <a:lstStyle/>
          <a:p>
            <a:r>
              <a:rPr lang="en-US" dirty="0"/>
              <a:t>An amazing New Mexico resource: dark skies</a:t>
            </a:r>
          </a:p>
        </p:txBody>
      </p:sp>
      <p:pic>
        <p:nvPicPr>
          <p:cNvPr id="5" name="Content Placeholder 4" descr="A circular swirls of stars in the sky&#10;&#10;Description automatically generated">
            <a:extLst>
              <a:ext uri="{FF2B5EF4-FFF2-40B4-BE49-F238E27FC236}">
                <a16:creationId xmlns:a16="http://schemas.microsoft.com/office/drawing/2014/main" id="{E6239BCF-E8F6-34E7-B347-E4C77A5A6233}"/>
              </a:ext>
            </a:extLst>
          </p:cNvPr>
          <p:cNvPicPr>
            <a:picLocks noGrp="1" noChangeAspect="1"/>
          </p:cNvPicPr>
          <p:nvPr>
            <p:ph idx="1"/>
          </p:nvPr>
        </p:nvPicPr>
        <p:blipFill>
          <a:blip r:embed="rId2"/>
          <a:stretch>
            <a:fillRect/>
          </a:stretch>
        </p:blipFill>
        <p:spPr>
          <a:xfrm>
            <a:off x="0" y="1399536"/>
            <a:ext cx="13230972" cy="4693150"/>
          </a:xfrm>
        </p:spPr>
      </p:pic>
    </p:spTree>
    <p:extLst>
      <p:ext uri="{BB962C8B-B14F-4D97-AF65-F5344CB8AC3E}">
        <p14:creationId xmlns:p14="http://schemas.microsoft.com/office/powerpoint/2010/main" val="2353946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5AE17ECB-3137-6F18-7077-DEB4729A50CB}"/>
              </a:ext>
            </a:extLst>
          </p:cNvPr>
          <p:cNvPicPr>
            <a:picLocks noGrp="1" noChangeAspect="1"/>
          </p:cNvPicPr>
          <p:nvPr>
            <p:ph idx="1"/>
          </p:nvPr>
        </p:nvPicPr>
        <p:blipFill>
          <a:blip r:embed="rId2"/>
          <a:stretch>
            <a:fillRect/>
          </a:stretch>
        </p:blipFill>
        <p:spPr>
          <a:xfrm>
            <a:off x="1336763" y="710901"/>
            <a:ext cx="9518473" cy="5436197"/>
          </a:xfrm>
        </p:spPr>
      </p:pic>
      <p:sp>
        <p:nvSpPr>
          <p:cNvPr id="6" name="TextBox 5">
            <a:extLst>
              <a:ext uri="{FF2B5EF4-FFF2-40B4-BE49-F238E27FC236}">
                <a16:creationId xmlns:a16="http://schemas.microsoft.com/office/drawing/2014/main" id="{B89457A5-B842-BC5E-9061-02D0EAC694F4}"/>
              </a:ext>
            </a:extLst>
          </p:cNvPr>
          <p:cNvSpPr txBox="1"/>
          <p:nvPr/>
        </p:nvSpPr>
        <p:spPr>
          <a:xfrm>
            <a:off x="383059" y="148281"/>
            <a:ext cx="11697730" cy="369332"/>
          </a:xfrm>
          <a:prstGeom prst="rect">
            <a:avLst/>
          </a:prstGeom>
          <a:noFill/>
        </p:spPr>
        <p:txBody>
          <a:bodyPr wrap="square" rtlCol="0">
            <a:spAutoFit/>
          </a:bodyPr>
          <a:lstStyle/>
          <a:p>
            <a:r>
              <a:rPr lang="en-US" dirty="0" err="1">
                <a:solidFill>
                  <a:schemeClr val="bg1"/>
                </a:solidFill>
              </a:rPr>
              <a:t>DarkSky</a:t>
            </a:r>
            <a:r>
              <a:rPr lang="en-US" dirty="0">
                <a:solidFill>
                  <a:schemeClr val="bg1"/>
                </a:solidFill>
              </a:rPr>
              <a:t> International is a non-profit organization, based in Tucson, working worldwide to educate and effect change</a:t>
            </a:r>
          </a:p>
        </p:txBody>
      </p:sp>
      <p:sp>
        <p:nvSpPr>
          <p:cNvPr id="7" name="TextBox 6">
            <a:extLst>
              <a:ext uri="{FF2B5EF4-FFF2-40B4-BE49-F238E27FC236}">
                <a16:creationId xmlns:a16="http://schemas.microsoft.com/office/drawing/2014/main" id="{1EE8471A-C93D-F5E5-6A86-25972958C1F7}"/>
              </a:ext>
            </a:extLst>
          </p:cNvPr>
          <p:cNvSpPr txBox="1"/>
          <p:nvPr/>
        </p:nvSpPr>
        <p:spPr>
          <a:xfrm>
            <a:off x="432486" y="6277232"/>
            <a:ext cx="10589741" cy="369332"/>
          </a:xfrm>
          <a:prstGeom prst="rect">
            <a:avLst/>
          </a:prstGeom>
          <a:noFill/>
        </p:spPr>
        <p:txBody>
          <a:bodyPr wrap="square" rtlCol="0">
            <a:spAutoFit/>
          </a:bodyPr>
          <a:lstStyle/>
          <a:p>
            <a:r>
              <a:rPr lang="en-US" dirty="0">
                <a:solidFill>
                  <a:schemeClr val="bg1"/>
                </a:solidFill>
              </a:rPr>
              <a:t>Just last year, a New Mexico chapter of </a:t>
            </a:r>
            <a:r>
              <a:rPr lang="en-US" dirty="0" err="1">
                <a:solidFill>
                  <a:schemeClr val="bg1"/>
                </a:solidFill>
              </a:rPr>
              <a:t>DarkSky</a:t>
            </a:r>
            <a:r>
              <a:rPr lang="en-US" dirty="0">
                <a:solidFill>
                  <a:schemeClr val="bg1"/>
                </a:solidFill>
              </a:rPr>
              <a:t> International was formed, http://</a:t>
            </a:r>
            <a:r>
              <a:rPr lang="en-US" dirty="0" err="1">
                <a:solidFill>
                  <a:schemeClr val="bg1"/>
                </a:solidFill>
              </a:rPr>
              <a:t>nmdarksky.org</a:t>
            </a:r>
            <a:endParaRPr lang="en-US" dirty="0">
              <a:solidFill>
                <a:schemeClr val="bg1"/>
              </a:solidFill>
            </a:endParaRPr>
          </a:p>
        </p:txBody>
      </p:sp>
    </p:spTree>
    <p:extLst>
      <p:ext uri="{BB962C8B-B14F-4D97-AF65-F5344CB8AC3E}">
        <p14:creationId xmlns:p14="http://schemas.microsoft.com/office/powerpoint/2010/main" val="4185645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57E1-E623-8318-C484-D0D617FD606F}"/>
              </a:ext>
            </a:extLst>
          </p:cNvPr>
          <p:cNvSpPr>
            <a:spLocks noGrp="1"/>
          </p:cNvSpPr>
          <p:nvPr>
            <p:ph type="title"/>
          </p:nvPr>
        </p:nvSpPr>
        <p:spPr>
          <a:xfrm>
            <a:off x="533400" y="46470"/>
            <a:ext cx="10515600" cy="1325563"/>
          </a:xfrm>
        </p:spPr>
        <p:txBody>
          <a:bodyPr/>
          <a:lstStyle/>
          <a:p>
            <a:r>
              <a:rPr lang="en-US" dirty="0">
                <a:solidFill>
                  <a:schemeClr val="bg1"/>
                </a:solidFill>
              </a:rPr>
              <a:t>Light pollution can be solved!</a:t>
            </a:r>
          </a:p>
        </p:txBody>
      </p:sp>
      <p:sp>
        <p:nvSpPr>
          <p:cNvPr id="3" name="Content Placeholder 2">
            <a:extLst>
              <a:ext uri="{FF2B5EF4-FFF2-40B4-BE49-F238E27FC236}">
                <a16:creationId xmlns:a16="http://schemas.microsoft.com/office/drawing/2014/main" id="{CBA93713-9305-7F52-7121-3EAE0E156E00}"/>
              </a:ext>
            </a:extLst>
          </p:cNvPr>
          <p:cNvSpPr>
            <a:spLocks noGrp="1"/>
          </p:cNvSpPr>
          <p:nvPr>
            <p:ph idx="1"/>
          </p:nvPr>
        </p:nvSpPr>
        <p:spPr>
          <a:xfrm>
            <a:off x="838200" y="1924203"/>
            <a:ext cx="10515600" cy="4667250"/>
          </a:xfrm>
        </p:spPr>
        <p:txBody>
          <a:bodyPr>
            <a:noAutofit/>
          </a:bodyPr>
          <a:lstStyle/>
          <a:p>
            <a:r>
              <a:rPr lang="en-US" sz="3200" dirty="0">
                <a:solidFill>
                  <a:schemeClr val="bg1"/>
                </a:solidFill>
                <a:latin typeface="Noto Sans" panose="020B0502040504020204" pitchFamily="34" charset="0"/>
              </a:rPr>
              <a:t>Light pollution can be minimized and </a:t>
            </a:r>
            <a:r>
              <a:rPr lang="en-US" sz="3200" b="1" dirty="0">
                <a:solidFill>
                  <a:schemeClr val="bg1"/>
                </a:solidFill>
                <a:latin typeface="Noto Sans" panose="020B0502040504020204" pitchFamily="34" charset="0"/>
              </a:rPr>
              <a:t>still allow for responsible lighting</a:t>
            </a:r>
          </a:p>
          <a:p>
            <a:pPr marL="0" indent="0">
              <a:buNone/>
            </a:pPr>
            <a:endParaRPr lang="en-US" sz="3200" b="1" i="0" dirty="0">
              <a:solidFill>
                <a:schemeClr val="bg1"/>
              </a:solidFill>
              <a:effectLst/>
              <a:latin typeface="Noto Sans" panose="020B0502040504020204" pitchFamily="34" charset="0"/>
            </a:endParaRPr>
          </a:p>
          <a:p>
            <a:r>
              <a:rPr lang="en-US" sz="3200" dirty="0" err="1">
                <a:solidFill>
                  <a:schemeClr val="bg1"/>
                </a:solidFill>
              </a:rPr>
              <a:t>DarkSky</a:t>
            </a:r>
            <a:r>
              <a:rPr lang="en-US" sz="3200" dirty="0">
                <a:solidFill>
                  <a:schemeClr val="bg1"/>
                </a:solidFill>
              </a:rPr>
              <a:t> International and the Illuminating Engineering Society have developed five basic principles of responsible outdoor lighting which, if followed, would go a long way towards improving and preserving out dark skies </a:t>
            </a:r>
          </a:p>
        </p:txBody>
      </p:sp>
    </p:spTree>
    <p:extLst>
      <p:ext uri="{BB962C8B-B14F-4D97-AF65-F5344CB8AC3E}">
        <p14:creationId xmlns:p14="http://schemas.microsoft.com/office/powerpoint/2010/main" val="3643384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7B2F7E3-8EA1-FAA5-FE6D-1568201DB0C5}"/>
              </a:ext>
            </a:extLst>
          </p:cNvPr>
          <p:cNvPicPr>
            <a:picLocks noChangeAspect="1"/>
          </p:cNvPicPr>
          <p:nvPr/>
        </p:nvPicPr>
        <p:blipFill>
          <a:blip r:embed="rId3"/>
          <a:stretch>
            <a:fillRect/>
          </a:stretch>
        </p:blipFill>
        <p:spPr>
          <a:xfrm>
            <a:off x="654224" y="98053"/>
            <a:ext cx="10328516" cy="6661893"/>
          </a:xfrm>
          <a:prstGeom prst="rect">
            <a:avLst/>
          </a:prstGeom>
        </p:spPr>
      </p:pic>
    </p:spTree>
    <p:extLst>
      <p:ext uri="{BB962C8B-B14F-4D97-AF65-F5344CB8AC3E}">
        <p14:creationId xmlns:p14="http://schemas.microsoft.com/office/powerpoint/2010/main" val="1817025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onitor, screen&#10;&#10;Description automatically generated">
            <a:extLst>
              <a:ext uri="{FF2B5EF4-FFF2-40B4-BE49-F238E27FC236}">
                <a16:creationId xmlns:a16="http://schemas.microsoft.com/office/drawing/2014/main" id="{F425FEB9-6EE1-B575-66C8-2B3A626B58B3}"/>
              </a:ext>
            </a:extLst>
          </p:cNvPr>
          <p:cNvPicPr>
            <a:picLocks noChangeAspect="1"/>
          </p:cNvPicPr>
          <p:nvPr/>
        </p:nvPicPr>
        <p:blipFill rotWithShape="1">
          <a:blip r:embed="rId3"/>
          <a:srcRect t="6306"/>
          <a:stretch/>
        </p:blipFill>
        <p:spPr>
          <a:xfrm>
            <a:off x="457200" y="457200"/>
            <a:ext cx="11277600" cy="5943600"/>
          </a:xfrm>
          <a:prstGeom prst="rect">
            <a:avLst/>
          </a:prstGeom>
        </p:spPr>
      </p:pic>
      <p:sp>
        <p:nvSpPr>
          <p:cNvPr id="2" name="Google Shape;206;p12">
            <a:extLst>
              <a:ext uri="{FF2B5EF4-FFF2-40B4-BE49-F238E27FC236}">
                <a16:creationId xmlns:a16="http://schemas.microsoft.com/office/drawing/2014/main" id="{B777B0F9-FFC4-09C6-3BCA-83A7B203191B}"/>
              </a:ext>
            </a:extLst>
          </p:cNvPr>
          <p:cNvSpPr txBox="1"/>
          <p:nvPr/>
        </p:nvSpPr>
        <p:spPr>
          <a:xfrm>
            <a:off x="8077200" y="6531591"/>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dirty="0" err="1">
                <a:solidFill>
                  <a:schemeClr val="bg1"/>
                </a:solidFill>
                <a:latin typeface="Raleway"/>
                <a:ea typeface="Raleway"/>
                <a:cs typeface="Raleway"/>
                <a:sym typeface="Raleway"/>
              </a:rPr>
              <a:t>DarkSky</a:t>
            </a:r>
            <a:r>
              <a:rPr lang="en-US" sz="1200" b="1" dirty="0">
                <a:solidFill>
                  <a:schemeClr val="bg1"/>
                </a:solidFill>
                <a:latin typeface="Raleway"/>
                <a:ea typeface="Raleway"/>
                <a:cs typeface="Raleway"/>
                <a:sym typeface="Raleway"/>
              </a:rPr>
              <a:t> International | 2024</a:t>
            </a:r>
            <a:endParaRPr sz="1200" dirty="0">
              <a:solidFill>
                <a:schemeClr val="bg1"/>
              </a:solidFill>
            </a:endParaRPr>
          </a:p>
        </p:txBody>
      </p:sp>
    </p:spTree>
    <p:extLst>
      <p:ext uri="{BB962C8B-B14F-4D97-AF65-F5344CB8AC3E}">
        <p14:creationId xmlns:p14="http://schemas.microsoft.com/office/powerpoint/2010/main" val="2115323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8CB7110C-436A-F5F8-AF23-F78238CA453B}"/>
              </a:ext>
            </a:extLst>
          </p:cNvPr>
          <p:cNvPicPr>
            <a:picLocks noChangeAspect="1"/>
          </p:cNvPicPr>
          <p:nvPr/>
        </p:nvPicPr>
        <p:blipFill>
          <a:blip r:embed="rId4"/>
          <a:stretch>
            <a:fillRect/>
          </a:stretch>
        </p:blipFill>
        <p:spPr>
          <a:xfrm>
            <a:off x="1532549" y="883992"/>
            <a:ext cx="1848048" cy="1848048"/>
          </a:xfrm>
          <a:prstGeom prst="rect">
            <a:avLst/>
          </a:prstGeom>
        </p:spPr>
      </p:pic>
      <p:pic>
        <p:nvPicPr>
          <p:cNvPr id="15" name="Picture 14">
            <a:extLst>
              <a:ext uri="{FF2B5EF4-FFF2-40B4-BE49-F238E27FC236}">
                <a16:creationId xmlns:a16="http://schemas.microsoft.com/office/drawing/2014/main" id="{5E04A287-F36A-9667-C915-D1F8B7C8B3B3}"/>
              </a:ext>
            </a:extLst>
          </p:cNvPr>
          <p:cNvPicPr>
            <a:picLocks noChangeAspect="1"/>
          </p:cNvPicPr>
          <p:nvPr/>
        </p:nvPicPr>
        <p:blipFill>
          <a:blip r:embed="rId5"/>
          <a:stretch>
            <a:fillRect/>
          </a:stretch>
        </p:blipFill>
        <p:spPr>
          <a:xfrm>
            <a:off x="3613065" y="4090641"/>
            <a:ext cx="2285123" cy="2285123"/>
          </a:xfrm>
          <a:prstGeom prst="rect">
            <a:avLst/>
          </a:prstGeom>
        </p:spPr>
      </p:pic>
      <p:pic>
        <p:nvPicPr>
          <p:cNvPr id="17" name="Picture 16" descr="A close-up of a piano&#10;&#10;Description automatically generated with low confidence">
            <a:extLst>
              <a:ext uri="{FF2B5EF4-FFF2-40B4-BE49-F238E27FC236}">
                <a16:creationId xmlns:a16="http://schemas.microsoft.com/office/drawing/2014/main" id="{3DFC208D-69C1-B983-E718-A16ED76165EF}"/>
              </a:ext>
            </a:extLst>
          </p:cNvPr>
          <p:cNvPicPr>
            <a:picLocks noChangeAspect="1"/>
          </p:cNvPicPr>
          <p:nvPr/>
        </p:nvPicPr>
        <p:blipFill>
          <a:blip r:embed="rId6"/>
          <a:stretch>
            <a:fillRect/>
          </a:stretch>
        </p:blipFill>
        <p:spPr>
          <a:xfrm>
            <a:off x="1236390" y="5118588"/>
            <a:ext cx="2045488" cy="1623403"/>
          </a:xfrm>
          <a:prstGeom prst="rect">
            <a:avLst/>
          </a:prstGeom>
        </p:spPr>
      </p:pic>
      <p:sp>
        <p:nvSpPr>
          <p:cNvPr id="18" name="TextBox 17">
            <a:extLst>
              <a:ext uri="{FF2B5EF4-FFF2-40B4-BE49-F238E27FC236}">
                <a16:creationId xmlns:a16="http://schemas.microsoft.com/office/drawing/2014/main" id="{6FE33826-BB59-AABD-FE0E-084A81026998}"/>
              </a:ext>
            </a:extLst>
          </p:cNvPr>
          <p:cNvSpPr txBox="1"/>
          <p:nvPr/>
        </p:nvSpPr>
        <p:spPr>
          <a:xfrm>
            <a:off x="71477" y="683056"/>
            <a:ext cx="1101392" cy="707886"/>
          </a:xfrm>
          <a:prstGeom prst="rect">
            <a:avLst/>
          </a:prstGeom>
          <a:noFill/>
        </p:spPr>
        <p:txBody>
          <a:bodyPr wrap="none" rtlCol="0">
            <a:spAutoFit/>
          </a:bodyPr>
          <a:lstStyle/>
          <a:p>
            <a:r>
              <a:rPr lang="en-US" sz="4000" b="1" dirty="0">
                <a:solidFill>
                  <a:srgbClr val="FF0000"/>
                </a:solidFill>
              </a:rPr>
              <a:t>BAD</a:t>
            </a:r>
          </a:p>
        </p:txBody>
      </p:sp>
      <p:sp>
        <p:nvSpPr>
          <p:cNvPr id="19" name="TextBox 18">
            <a:extLst>
              <a:ext uri="{FF2B5EF4-FFF2-40B4-BE49-F238E27FC236}">
                <a16:creationId xmlns:a16="http://schemas.microsoft.com/office/drawing/2014/main" id="{D77C5C31-F491-51D6-89BE-ECE503B96487}"/>
              </a:ext>
            </a:extLst>
          </p:cNvPr>
          <p:cNvSpPr txBox="1"/>
          <p:nvPr/>
        </p:nvSpPr>
        <p:spPr>
          <a:xfrm>
            <a:off x="-14414" y="3029433"/>
            <a:ext cx="1527982" cy="707886"/>
          </a:xfrm>
          <a:prstGeom prst="rect">
            <a:avLst/>
          </a:prstGeom>
          <a:noFill/>
        </p:spPr>
        <p:txBody>
          <a:bodyPr wrap="none" rtlCol="0">
            <a:spAutoFit/>
          </a:bodyPr>
          <a:lstStyle/>
          <a:p>
            <a:r>
              <a:rPr lang="en-US" sz="4000" b="1" dirty="0">
                <a:solidFill>
                  <a:srgbClr val="00B050"/>
                </a:solidFill>
              </a:rPr>
              <a:t>GOOD</a:t>
            </a:r>
          </a:p>
        </p:txBody>
      </p:sp>
      <p:pic>
        <p:nvPicPr>
          <p:cNvPr id="6" name="Picture 5" descr="A close-up of a tire&#10;&#10;Description automatically generated with low confidence">
            <a:extLst>
              <a:ext uri="{FF2B5EF4-FFF2-40B4-BE49-F238E27FC236}">
                <a16:creationId xmlns:a16="http://schemas.microsoft.com/office/drawing/2014/main" id="{8E8F3732-B2C8-7B47-17B3-0FEC2A32CD35}"/>
              </a:ext>
            </a:extLst>
          </p:cNvPr>
          <p:cNvPicPr>
            <a:picLocks noChangeAspect="1"/>
          </p:cNvPicPr>
          <p:nvPr/>
        </p:nvPicPr>
        <p:blipFill>
          <a:blip r:embed="rId7"/>
          <a:stretch>
            <a:fillRect/>
          </a:stretch>
        </p:blipFill>
        <p:spPr>
          <a:xfrm>
            <a:off x="1244464" y="3576899"/>
            <a:ext cx="2045489" cy="1444165"/>
          </a:xfrm>
          <a:prstGeom prst="rect">
            <a:avLst/>
          </a:prstGeom>
        </p:spPr>
      </p:pic>
      <p:sp>
        <p:nvSpPr>
          <p:cNvPr id="3" name="TextBox 2">
            <a:extLst>
              <a:ext uri="{FF2B5EF4-FFF2-40B4-BE49-F238E27FC236}">
                <a16:creationId xmlns:a16="http://schemas.microsoft.com/office/drawing/2014/main" id="{A6D37A1A-436E-FF74-18BC-9AC96DA917A0}"/>
              </a:ext>
            </a:extLst>
          </p:cNvPr>
          <p:cNvSpPr txBox="1"/>
          <p:nvPr/>
        </p:nvSpPr>
        <p:spPr>
          <a:xfrm>
            <a:off x="0" y="116009"/>
            <a:ext cx="8848165" cy="646331"/>
          </a:xfrm>
          <a:prstGeom prst="rect">
            <a:avLst/>
          </a:prstGeom>
          <a:noFill/>
        </p:spPr>
        <p:txBody>
          <a:bodyPr wrap="square" rtlCol="0">
            <a:spAutoFit/>
          </a:bodyPr>
          <a:lstStyle/>
          <a:p>
            <a:r>
              <a:rPr lang="en-US" sz="3600" dirty="0"/>
              <a:t>Fixtures and their proper usage are critical!</a:t>
            </a:r>
          </a:p>
        </p:txBody>
      </p:sp>
      <p:pic>
        <p:nvPicPr>
          <p:cNvPr id="5" name="Picture 4">
            <a:extLst>
              <a:ext uri="{FF2B5EF4-FFF2-40B4-BE49-F238E27FC236}">
                <a16:creationId xmlns:a16="http://schemas.microsoft.com/office/drawing/2014/main" id="{51F7181B-03B6-2404-F77E-2207697C8A2C}"/>
              </a:ext>
            </a:extLst>
          </p:cNvPr>
          <p:cNvPicPr>
            <a:picLocks noChangeAspect="1"/>
          </p:cNvPicPr>
          <p:nvPr/>
        </p:nvPicPr>
        <p:blipFill>
          <a:blip r:embed="rId8"/>
          <a:stretch>
            <a:fillRect/>
          </a:stretch>
        </p:blipFill>
        <p:spPr>
          <a:xfrm>
            <a:off x="6833159" y="439174"/>
            <a:ext cx="5094381" cy="6592728"/>
          </a:xfrm>
          <a:prstGeom prst="rect">
            <a:avLst/>
          </a:prstGeom>
        </p:spPr>
      </p:pic>
    </p:spTree>
    <p:extLst>
      <p:ext uri="{BB962C8B-B14F-4D97-AF65-F5344CB8AC3E}">
        <p14:creationId xmlns:p14="http://schemas.microsoft.com/office/powerpoint/2010/main" val="3266247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DC2118-BB6C-E8DB-CF6F-B7886827AFF3}"/>
              </a:ext>
            </a:extLst>
          </p:cNvPr>
          <p:cNvSpPr txBox="1"/>
          <p:nvPr/>
        </p:nvSpPr>
        <p:spPr>
          <a:xfrm>
            <a:off x="5365801" y="2219102"/>
            <a:ext cx="7409329" cy="4093428"/>
          </a:xfrm>
          <a:prstGeom prst="rect">
            <a:avLst/>
          </a:prstGeom>
          <a:noFill/>
        </p:spPr>
        <p:txBody>
          <a:bodyPr wrap="square" rtlCol="0">
            <a:spAutoFit/>
          </a:bodyPr>
          <a:lstStyle/>
          <a:p>
            <a:r>
              <a:rPr lang="en-US" sz="2400" dirty="0">
                <a:solidFill>
                  <a:srgbClr val="FF0000"/>
                </a:solidFill>
              </a:rPr>
              <a:t>                            Not this!</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200" dirty="0"/>
              <a:t>Request quality and compliant fixtures from your retailers!</a:t>
            </a:r>
          </a:p>
          <a:p>
            <a:r>
              <a:rPr lang="en-US" sz="2200" dirty="0"/>
              <a:t>Tell them you don’t want to pollute and trespass!</a:t>
            </a:r>
          </a:p>
        </p:txBody>
      </p:sp>
      <p:sp>
        <p:nvSpPr>
          <p:cNvPr id="2" name="Title 1">
            <a:extLst>
              <a:ext uri="{FF2B5EF4-FFF2-40B4-BE49-F238E27FC236}">
                <a16:creationId xmlns:a16="http://schemas.microsoft.com/office/drawing/2014/main" id="{6AA76D2E-2A76-E803-000E-B4EE66A1A461}"/>
              </a:ext>
            </a:extLst>
          </p:cNvPr>
          <p:cNvSpPr>
            <a:spLocks noGrp="1"/>
          </p:cNvSpPr>
          <p:nvPr>
            <p:ph type="title"/>
          </p:nvPr>
        </p:nvSpPr>
        <p:spPr>
          <a:xfrm>
            <a:off x="212650" y="257683"/>
            <a:ext cx="10515600" cy="1325563"/>
          </a:xfrm>
        </p:spPr>
        <p:txBody>
          <a:bodyPr/>
          <a:lstStyle/>
          <a:p>
            <a:r>
              <a:rPr lang="en-US" dirty="0" err="1"/>
              <a:t>DarkSky</a:t>
            </a:r>
            <a:r>
              <a:rPr lang="en-US" dirty="0"/>
              <a:t> Approved products</a:t>
            </a:r>
          </a:p>
        </p:txBody>
      </p:sp>
      <p:pic>
        <p:nvPicPr>
          <p:cNvPr id="5" name="Content Placeholder 4">
            <a:extLst>
              <a:ext uri="{FF2B5EF4-FFF2-40B4-BE49-F238E27FC236}">
                <a16:creationId xmlns:a16="http://schemas.microsoft.com/office/drawing/2014/main" id="{021E2743-D1AD-16BE-C1F1-D13DD261101F}"/>
              </a:ext>
            </a:extLst>
          </p:cNvPr>
          <p:cNvPicPr>
            <a:picLocks noGrp="1" noChangeAspect="1"/>
          </p:cNvPicPr>
          <p:nvPr>
            <p:ph idx="1"/>
          </p:nvPr>
        </p:nvPicPr>
        <p:blipFill>
          <a:blip r:embed="rId4"/>
          <a:stretch>
            <a:fillRect/>
          </a:stretch>
        </p:blipFill>
        <p:spPr>
          <a:xfrm>
            <a:off x="7317294" y="2712854"/>
            <a:ext cx="3506345" cy="2313705"/>
          </a:xfrm>
        </p:spPr>
      </p:pic>
      <p:pic>
        <p:nvPicPr>
          <p:cNvPr id="3" name="Content Placeholder 4" descr="A screenshot of a website&#10;&#10;Description automatically generated">
            <a:extLst>
              <a:ext uri="{FF2B5EF4-FFF2-40B4-BE49-F238E27FC236}">
                <a16:creationId xmlns:a16="http://schemas.microsoft.com/office/drawing/2014/main" id="{C5084A4B-B552-E3BD-8A66-EB387D7A7F42}"/>
              </a:ext>
            </a:extLst>
          </p:cNvPr>
          <p:cNvPicPr>
            <a:picLocks noChangeAspect="1"/>
          </p:cNvPicPr>
          <p:nvPr/>
        </p:nvPicPr>
        <p:blipFill>
          <a:blip r:embed="rId5"/>
          <a:stretch>
            <a:fillRect/>
          </a:stretch>
        </p:blipFill>
        <p:spPr>
          <a:xfrm>
            <a:off x="212650" y="1750639"/>
            <a:ext cx="5479219" cy="3109631"/>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5228879A-4E06-9E11-4977-32A1ADFC8CD7}"/>
              </a:ext>
            </a:extLst>
          </p:cNvPr>
          <p:cNvPicPr>
            <a:picLocks noChangeAspect="1"/>
          </p:cNvPicPr>
          <p:nvPr/>
        </p:nvPicPr>
        <p:blipFill>
          <a:blip r:embed="rId6"/>
          <a:stretch>
            <a:fillRect/>
          </a:stretch>
        </p:blipFill>
        <p:spPr>
          <a:xfrm>
            <a:off x="2034708" y="4916580"/>
            <a:ext cx="1515315" cy="1543055"/>
          </a:xfrm>
          <a:prstGeom prst="rect">
            <a:avLst/>
          </a:prstGeom>
        </p:spPr>
      </p:pic>
      <p:sp>
        <p:nvSpPr>
          <p:cNvPr id="7" name="TextBox 6">
            <a:extLst>
              <a:ext uri="{FF2B5EF4-FFF2-40B4-BE49-F238E27FC236}">
                <a16:creationId xmlns:a16="http://schemas.microsoft.com/office/drawing/2014/main" id="{3065E77E-6C09-4EBD-12A6-072BD1B916EB}"/>
              </a:ext>
            </a:extLst>
          </p:cNvPr>
          <p:cNvSpPr txBox="1"/>
          <p:nvPr/>
        </p:nvSpPr>
        <p:spPr>
          <a:xfrm>
            <a:off x="115675" y="1324997"/>
            <a:ext cx="4125433" cy="461665"/>
          </a:xfrm>
          <a:prstGeom prst="rect">
            <a:avLst/>
          </a:prstGeom>
          <a:noFill/>
        </p:spPr>
        <p:txBody>
          <a:bodyPr wrap="square" rtlCol="0">
            <a:spAutoFit/>
          </a:bodyPr>
          <a:lstStyle/>
          <a:p>
            <a:r>
              <a:rPr lang="en-US" sz="2400" dirty="0">
                <a:solidFill>
                  <a:srgbClr val="00B050"/>
                </a:solidFill>
              </a:rPr>
              <a:t>Use this :</a:t>
            </a:r>
          </a:p>
        </p:txBody>
      </p:sp>
      <p:sp>
        <p:nvSpPr>
          <p:cNvPr id="10" name="TextBox 9">
            <a:extLst>
              <a:ext uri="{FF2B5EF4-FFF2-40B4-BE49-F238E27FC236}">
                <a16:creationId xmlns:a16="http://schemas.microsoft.com/office/drawing/2014/main" id="{107CDDF5-3F69-597D-D34D-2AEC79E166C6}"/>
              </a:ext>
            </a:extLst>
          </p:cNvPr>
          <p:cNvSpPr txBox="1"/>
          <p:nvPr/>
        </p:nvSpPr>
        <p:spPr>
          <a:xfrm>
            <a:off x="115675" y="6515946"/>
            <a:ext cx="6313394" cy="369332"/>
          </a:xfrm>
          <a:prstGeom prst="rect">
            <a:avLst/>
          </a:prstGeom>
          <a:noFill/>
        </p:spPr>
        <p:txBody>
          <a:bodyPr wrap="square">
            <a:spAutoFit/>
          </a:bodyPr>
          <a:lstStyle/>
          <a:p>
            <a:r>
              <a:rPr lang="en-US" dirty="0"/>
              <a:t>https://</a:t>
            </a:r>
            <a:r>
              <a:rPr lang="en-US" dirty="0" err="1"/>
              <a:t>darksky.org</a:t>
            </a:r>
            <a:r>
              <a:rPr lang="en-US" dirty="0"/>
              <a:t>/what-we-do/</a:t>
            </a:r>
            <a:r>
              <a:rPr lang="en-US" dirty="0" err="1"/>
              <a:t>darksky</a:t>
            </a:r>
            <a:r>
              <a:rPr lang="en-US" dirty="0"/>
              <a:t>-approved/</a:t>
            </a:r>
          </a:p>
        </p:txBody>
      </p:sp>
    </p:spTree>
    <p:extLst>
      <p:ext uri="{BB962C8B-B14F-4D97-AF65-F5344CB8AC3E}">
        <p14:creationId xmlns:p14="http://schemas.microsoft.com/office/powerpoint/2010/main" val="820717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EB98D3-5536-C9DD-AC05-499B03CD433B}"/>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B271F08-00DA-4D3B-9885-C6E0E1DD3CED}"/>
              </a:ext>
            </a:extLst>
          </p:cNvPr>
          <p:cNvSpPr txBox="1"/>
          <p:nvPr/>
        </p:nvSpPr>
        <p:spPr>
          <a:xfrm>
            <a:off x="746129" y="603651"/>
            <a:ext cx="11158152" cy="707886"/>
          </a:xfrm>
          <a:prstGeom prst="rect">
            <a:avLst/>
          </a:prstGeom>
          <a:noFill/>
        </p:spPr>
        <p:txBody>
          <a:bodyPr wrap="square" rtlCol="0">
            <a:spAutoFit/>
          </a:bodyPr>
          <a:lstStyle/>
          <a:p>
            <a:r>
              <a:rPr lang="en-US" sz="4000" dirty="0">
                <a:solidFill>
                  <a:schemeClr val="bg1"/>
                </a:solidFill>
              </a:rPr>
              <a:t>Keeping our skies darker is a win-win proposition!</a:t>
            </a:r>
          </a:p>
        </p:txBody>
      </p:sp>
      <p:sp>
        <p:nvSpPr>
          <p:cNvPr id="3" name="TextBox 2">
            <a:extLst>
              <a:ext uri="{FF2B5EF4-FFF2-40B4-BE49-F238E27FC236}">
                <a16:creationId xmlns:a16="http://schemas.microsoft.com/office/drawing/2014/main" id="{39DD1F2C-7405-2750-59CD-CE30F7ED03F8}"/>
              </a:ext>
            </a:extLst>
          </p:cNvPr>
          <p:cNvSpPr txBox="1"/>
          <p:nvPr/>
        </p:nvSpPr>
        <p:spPr>
          <a:xfrm>
            <a:off x="1410125" y="1959406"/>
            <a:ext cx="10073664" cy="4154984"/>
          </a:xfrm>
          <a:prstGeom prst="rect">
            <a:avLst/>
          </a:prstGeom>
          <a:noFill/>
        </p:spPr>
        <p:txBody>
          <a:bodyPr wrap="square" rtlCol="0">
            <a:spAutoFit/>
          </a:bodyPr>
          <a:lstStyle/>
          <a:p>
            <a:r>
              <a:rPr lang="en-US" sz="2800" dirty="0">
                <a:solidFill>
                  <a:schemeClr val="bg1"/>
                </a:solidFill>
              </a:rPr>
              <a:t>Better for humans</a:t>
            </a:r>
          </a:p>
          <a:p>
            <a:r>
              <a:rPr lang="en-US" sz="2800" dirty="0">
                <a:solidFill>
                  <a:schemeClr val="bg1"/>
                </a:solidFill>
              </a:rPr>
              <a:t>Better for wildlife</a:t>
            </a:r>
          </a:p>
          <a:p>
            <a:r>
              <a:rPr lang="en-US" sz="2800" dirty="0">
                <a:solidFill>
                  <a:schemeClr val="bg1"/>
                </a:solidFill>
              </a:rPr>
              <a:t>Better for energy consumption</a:t>
            </a:r>
          </a:p>
          <a:p>
            <a:r>
              <a:rPr lang="en-US" sz="2800" dirty="0">
                <a:solidFill>
                  <a:schemeClr val="bg1"/>
                </a:solidFill>
              </a:rPr>
              <a:t>Better for budgets</a:t>
            </a:r>
          </a:p>
          <a:p>
            <a:r>
              <a:rPr lang="en-US" sz="2800" dirty="0">
                <a:solidFill>
                  <a:schemeClr val="bg1"/>
                </a:solidFill>
              </a:rPr>
              <a:t>Better for safety</a:t>
            </a:r>
          </a:p>
          <a:p>
            <a:r>
              <a:rPr lang="en-US" sz="2800" dirty="0">
                <a:solidFill>
                  <a:schemeClr val="bg1"/>
                </a:solidFill>
              </a:rPr>
              <a:t>Good for the economy </a:t>
            </a:r>
          </a:p>
          <a:p>
            <a:endParaRPr lang="en-US" sz="2800" dirty="0">
              <a:solidFill>
                <a:schemeClr val="bg1"/>
              </a:solidFill>
            </a:endParaRPr>
          </a:p>
          <a:p>
            <a:endParaRPr lang="en-US" sz="2800" dirty="0">
              <a:solidFill>
                <a:schemeClr val="bg1"/>
              </a:solidFill>
            </a:endParaRPr>
          </a:p>
          <a:p>
            <a:r>
              <a:rPr lang="en-US" sz="4000" dirty="0">
                <a:solidFill>
                  <a:schemeClr val="bg1"/>
                </a:solidFill>
              </a:rPr>
              <a:t>Put light only where and when it is needed!</a:t>
            </a:r>
          </a:p>
        </p:txBody>
      </p:sp>
    </p:spTree>
    <p:extLst>
      <p:ext uri="{BB962C8B-B14F-4D97-AF65-F5344CB8AC3E}">
        <p14:creationId xmlns:p14="http://schemas.microsoft.com/office/powerpoint/2010/main" val="1841489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night sky with stars&#10;&#10;Description automatically generated">
            <a:extLst>
              <a:ext uri="{FF2B5EF4-FFF2-40B4-BE49-F238E27FC236}">
                <a16:creationId xmlns:a16="http://schemas.microsoft.com/office/drawing/2014/main" id="{5E977353-0536-235E-5B5A-F87CE05B0DB9}"/>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EC2B03D-D6A4-5639-A73F-CDCBB3EEF117}"/>
              </a:ext>
            </a:extLst>
          </p:cNvPr>
          <p:cNvSpPr txBox="1"/>
          <p:nvPr/>
        </p:nvSpPr>
        <p:spPr>
          <a:xfrm>
            <a:off x="377687" y="167667"/>
            <a:ext cx="6241774" cy="707886"/>
          </a:xfrm>
          <a:prstGeom prst="rect">
            <a:avLst/>
          </a:prstGeom>
          <a:noFill/>
        </p:spPr>
        <p:txBody>
          <a:bodyPr wrap="square" rtlCol="0">
            <a:spAutoFit/>
          </a:bodyPr>
          <a:lstStyle/>
          <a:p>
            <a:r>
              <a:rPr lang="en-US" sz="4000" dirty="0">
                <a:solidFill>
                  <a:schemeClr val="bg1"/>
                </a:solidFill>
              </a:rPr>
              <a:t>What can we do?</a:t>
            </a:r>
          </a:p>
        </p:txBody>
      </p:sp>
      <p:sp>
        <p:nvSpPr>
          <p:cNvPr id="3" name="TextBox 2">
            <a:extLst>
              <a:ext uri="{FF2B5EF4-FFF2-40B4-BE49-F238E27FC236}">
                <a16:creationId xmlns:a16="http://schemas.microsoft.com/office/drawing/2014/main" id="{3BAB0256-9DC2-FD31-42E4-D16CCCD37776}"/>
              </a:ext>
            </a:extLst>
          </p:cNvPr>
          <p:cNvSpPr txBox="1"/>
          <p:nvPr/>
        </p:nvSpPr>
        <p:spPr>
          <a:xfrm>
            <a:off x="614277" y="1141071"/>
            <a:ext cx="11151704" cy="560153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Discuss, educate and communicate!</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Follow good lighting practices at your homes</a:t>
            </a:r>
          </a:p>
          <a:p>
            <a:pPr marL="742950" lvl="1" indent="-285750">
              <a:buFont typeface="Arial" panose="020B0604020202020204" pitchFamily="34" charset="0"/>
              <a:buChar char="•"/>
            </a:pPr>
            <a:r>
              <a:rPr lang="en-US" sz="2000" dirty="0">
                <a:solidFill>
                  <a:schemeClr val="bg1"/>
                </a:solidFill>
              </a:rPr>
              <a:t>Use </a:t>
            </a:r>
            <a:r>
              <a:rPr lang="en-US" sz="2000" dirty="0" err="1">
                <a:solidFill>
                  <a:schemeClr val="bg1"/>
                </a:solidFill>
              </a:rPr>
              <a:t>DarkSky</a:t>
            </a:r>
            <a:r>
              <a:rPr lang="en-US" sz="2000" dirty="0">
                <a:solidFill>
                  <a:schemeClr val="bg1"/>
                </a:solidFill>
              </a:rPr>
              <a:t> approved products</a:t>
            </a:r>
          </a:p>
          <a:p>
            <a:pPr marL="742950" lvl="1" indent="-285750">
              <a:buFont typeface="Arial" panose="020B0604020202020204" pitchFamily="34" charset="0"/>
              <a:buChar char="•"/>
            </a:pPr>
            <a:r>
              <a:rPr lang="en-US" sz="2000" dirty="0">
                <a:solidFill>
                  <a:schemeClr val="bg1"/>
                </a:solidFill>
              </a:rPr>
              <a:t>Request retailers to carry and advertise them</a:t>
            </a:r>
          </a:p>
          <a:p>
            <a:pPr marL="742950" lvl="1" indent="-285750">
              <a:buFont typeface="Arial" panose="020B0604020202020204" pitchFamily="34" charset="0"/>
              <a:buChar char="•"/>
            </a:pPr>
            <a:r>
              <a:rPr lang="en-US" sz="2000" dirty="0">
                <a:solidFill>
                  <a:schemeClr val="bg1"/>
                </a:solidFill>
              </a:rPr>
              <a:t>Talk with your neighbors: </a:t>
            </a:r>
            <a:r>
              <a:rPr lang="en-US" sz="2200" dirty="0">
                <a:solidFill>
                  <a:schemeClr val="bg1"/>
                </a:solidFill>
              </a:rPr>
              <a:t>concepts</a:t>
            </a:r>
            <a:r>
              <a:rPr lang="en-US" sz="2000" dirty="0">
                <a:solidFill>
                  <a:schemeClr val="bg1"/>
                </a:solidFill>
              </a:rPr>
              <a:t> of glare and light trespass may be useful</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New Mexico has a Night Sky Protection Act, established 1999, but it has not been especially effective</a:t>
            </a:r>
          </a:p>
          <a:p>
            <a:pPr marL="742950" lvl="1" indent="-285750">
              <a:buFont typeface="Arial" panose="020B0604020202020204" pitchFamily="34" charset="0"/>
              <a:buChar char="•"/>
            </a:pPr>
            <a:r>
              <a:rPr lang="en-US" sz="2000" dirty="0">
                <a:solidFill>
                  <a:schemeClr val="bg1"/>
                </a:solidFill>
              </a:rPr>
              <a:t>Efforts are underway to try to improve it, we will need input to legislators</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Municipalities have lighting ordinances</a:t>
            </a:r>
          </a:p>
          <a:p>
            <a:pPr marL="742950" lvl="1" indent="-285750">
              <a:buFont typeface="Arial" panose="020B0604020202020204" pitchFamily="34" charset="0"/>
              <a:buChar char="•"/>
            </a:pPr>
            <a:r>
              <a:rPr lang="en-US" sz="2000" dirty="0">
                <a:solidFill>
                  <a:schemeClr val="bg1"/>
                </a:solidFill>
              </a:rPr>
              <a:t>Enforcement is typically a significant problem</a:t>
            </a:r>
          </a:p>
          <a:p>
            <a:pPr marL="742950" lvl="1" indent="-285750">
              <a:buFont typeface="Arial" panose="020B0604020202020204" pitchFamily="34" charset="0"/>
              <a:buChar char="•"/>
            </a:pPr>
            <a:r>
              <a:rPr lang="en-US" sz="2000" dirty="0">
                <a:solidFill>
                  <a:schemeClr val="bg1"/>
                </a:solidFill>
              </a:rPr>
              <a:t>Talk with municipal staff, legislators </a:t>
            </a:r>
            <a:r>
              <a:rPr lang="en-US" sz="2000" dirty="0" err="1">
                <a:solidFill>
                  <a:schemeClr val="bg1"/>
                </a:solidFill>
              </a:rPr>
              <a:t>etc</a:t>
            </a:r>
            <a:endParaRPr lang="en-US" sz="2000" dirty="0">
              <a:solidFill>
                <a:schemeClr val="bg1"/>
              </a:solidFill>
            </a:endParaRPr>
          </a:p>
          <a:p>
            <a:pPr lvl="1"/>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Help to raise awareness, and communicate that you care</a:t>
            </a:r>
          </a:p>
          <a:p>
            <a:pPr marL="742950" lvl="1" indent="-285750">
              <a:buFont typeface="Arial" panose="020B0604020202020204" pitchFamily="34" charset="0"/>
              <a:buChar char="•"/>
            </a:pPr>
            <a:r>
              <a:rPr lang="en-US" sz="2000" dirty="0">
                <a:solidFill>
                  <a:schemeClr val="bg1"/>
                </a:solidFill>
              </a:rPr>
              <a:t>Voluntary compliance may be the most likely path towards success</a:t>
            </a:r>
          </a:p>
          <a:p>
            <a:endParaRPr lang="en-US" sz="2000" dirty="0">
              <a:solidFill>
                <a:schemeClr val="bg1"/>
              </a:solidFill>
            </a:endParaRPr>
          </a:p>
          <a:p>
            <a:endParaRPr lang="en-US" dirty="0"/>
          </a:p>
        </p:txBody>
      </p:sp>
    </p:spTree>
    <p:extLst>
      <p:ext uri="{BB962C8B-B14F-4D97-AF65-F5344CB8AC3E}">
        <p14:creationId xmlns:p14="http://schemas.microsoft.com/office/powerpoint/2010/main" val="2305534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night sky with stars&#10;&#10;Description automatically generated">
            <a:extLst>
              <a:ext uri="{FF2B5EF4-FFF2-40B4-BE49-F238E27FC236}">
                <a16:creationId xmlns:a16="http://schemas.microsoft.com/office/drawing/2014/main" id="{5E977353-0536-235E-5B5A-F87CE05B0DB9}"/>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EC2B03D-D6A4-5639-A73F-CDCBB3EEF117}"/>
              </a:ext>
            </a:extLst>
          </p:cNvPr>
          <p:cNvSpPr txBox="1"/>
          <p:nvPr/>
        </p:nvSpPr>
        <p:spPr>
          <a:xfrm>
            <a:off x="834887" y="436608"/>
            <a:ext cx="6241774" cy="707886"/>
          </a:xfrm>
          <a:prstGeom prst="rect">
            <a:avLst/>
          </a:prstGeom>
          <a:noFill/>
        </p:spPr>
        <p:txBody>
          <a:bodyPr wrap="square" rtlCol="0">
            <a:spAutoFit/>
          </a:bodyPr>
          <a:lstStyle/>
          <a:p>
            <a:r>
              <a:rPr lang="en-US" sz="4000" dirty="0">
                <a:solidFill>
                  <a:schemeClr val="bg1"/>
                </a:solidFill>
              </a:rPr>
              <a:t>What can we do?</a:t>
            </a:r>
          </a:p>
        </p:txBody>
      </p:sp>
      <p:sp>
        <p:nvSpPr>
          <p:cNvPr id="3" name="TextBox 2">
            <a:extLst>
              <a:ext uri="{FF2B5EF4-FFF2-40B4-BE49-F238E27FC236}">
                <a16:creationId xmlns:a16="http://schemas.microsoft.com/office/drawing/2014/main" id="{3BAB0256-9DC2-FD31-42E4-D16CCCD37776}"/>
              </a:ext>
            </a:extLst>
          </p:cNvPr>
          <p:cNvSpPr txBox="1"/>
          <p:nvPr/>
        </p:nvSpPr>
        <p:spPr>
          <a:xfrm>
            <a:off x="834887" y="1620078"/>
            <a:ext cx="11151704" cy="5016758"/>
          </a:xfrm>
          <a:prstGeom prst="rect">
            <a:avLst/>
          </a:prstGeom>
          <a:noFill/>
        </p:spPr>
        <p:txBody>
          <a:bodyPr wrap="square" rtlCol="0">
            <a:spAutoFit/>
          </a:bodyPr>
          <a:lstStyle/>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sz="2400" dirty="0">
                <a:solidFill>
                  <a:schemeClr val="bg1"/>
                </a:solidFill>
              </a:rPr>
              <a:t>Join </a:t>
            </a:r>
            <a:r>
              <a:rPr lang="en-US" sz="2400" dirty="0" err="1">
                <a:solidFill>
                  <a:schemeClr val="bg1"/>
                </a:solidFill>
              </a:rPr>
              <a:t>DarkSky</a:t>
            </a:r>
            <a:r>
              <a:rPr lang="en-US" sz="2400" dirty="0">
                <a:solidFill>
                  <a:schemeClr val="bg1"/>
                </a:solidFill>
              </a:rPr>
              <a:t> International (from $35/year), and you will be a member of the state chapter!</a:t>
            </a:r>
          </a:p>
          <a:p>
            <a:r>
              <a:rPr lang="en-US" sz="2400" dirty="0">
                <a:solidFill>
                  <a:schemeClr val="bg1"/>
                </a:solidFill>
              </a:rPr>
              <a:t>             http://</a:t>
            </a:r>
            <a:r>
              <a:rPr lang="en-US" sz="2400" dirty="0" err="1">
                <a:solidFill>
                  <a:schemeClr val="bg1"/>
                </a:solidFill>
              </a:rPr>
              <a:t>nmdarksky.org</a:t>
            </a: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Stay tuned for information about </a:t>
            </a:r>
            <a:r>
              <a:rPr lang="en-US" sz="2400" dirty="0" err="1">
                <a:solidFill>
                  <a:schemeClr val="bg1"/>
                </a:solidFill>
              </a:rPr>
              <a:t>DarkSky</a:t>
            </a:r>
            <a:r>
              <a:rPr lang="en-US" sz="2400" dirty="0">
                <a:solidFill>
                  <a:schemeClr val="bg1"/>
                </a:solidFill>
              </a:rPr>
              <a:t> events</a:t>
            </a:r>
          </a:p>
          <a:p>
            <a:pPr marL="742950" lvl="1" indent="-285750">
              <a:buFont typeface="Arial" panose="020B0604020202020204" pitchFamily="34" charset="0"/>
              <a:buChar char="•"/>
            </a:pPr>
            <a:r>
              <a:rPr lang="en-US" sz="2400" dirty="0">
                <a:solidFill>
                  <a:schemeClr val="bg1"/>
                </a:solidFill>
              </a:rPr>
              <a:t>Lights out for migration?</a:t>
            </a:r>
          </a:p>
          <a:p>
            <a:pPr marL="742950" lvl="1"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Visit </a:t>
            </a:r>
            <a:r>
              <a:rPr lang="en-US" sz="2400" dirty="0" err="1">
                <a:solidFill>
                  <a:schemeClr val="bg1"/>
                </a:solidFill>
              </a:rPr>
              <a:t>DarkSky</a:t>
            </a:r>
            <a:r>
              <a:rPr lang="en-US" sz="2400" dirty="0">
                <a:solidFill>
                  <a:schemeClr val="bg1"/>
                </a:solidFill>
              </a:rPr>
              <a:t> places and encourage others to do the same</a:t>
            </a:r>
          </a:p>
          <a:p>
            <a:pPr marL="742950" lvl="1" indent="-285750">
              <a:buFont typeface="Arial" panose="020B0604020202020204" pitchFamily="34" charset="0"/>
              <a:buChar char="•"/>
            </a:pPr>
            <a:r>
              <a:rPr lang="en-US" sz="2400" dirty="0">
                <a:solidFill>
                  <a:schemeClr val="bg1"/>
                </a:solidFill>
              </a:rPr>
              <a:t>Enjoy the night sky!</a:t>
            </a:r>
          </a:p>
          <a:p>
            <a:pPr marL="742950" lvl="1" indent="-285750">
              <a:buFont typeface="Arial" panose="020B0604020202020204" pitchFamily="34" charset="0"/>
              <a:buChar char="•"/>
            </a:pPr>
            <a:r>
              <a:rPr lang="en-US" sz="2400" dirty="0">
                <a:solidFill>
                  <a:schemeClr val="bg1"/>
                </a:solidFill>
              </a:rPr>
              <a:t>Raises awareness</a:t>
            </a:r>
          </a:p>
          <a:p>
            <a:pPr marL="742950" lvl="1" indent="-285750">
              <a:buFont typeface="Arial" panose="020B0604020202020204" pitchFamily="34" charset="0"/>
              <a:buChar char="•"/>
            </a:pPr>
            <a:r>
              <a:rPr lang="en-US" sz="2400" dirty="0">
                <a:solidFill>
                  <a:schemeClr val="bg1"/>
                </a:solidFill>
              </a:rPr>
              <a:t>New Mexico True :     https://</a:t>
            </a:r>
            <a:r>
              <a:rPr lang="en-US" sz="2400" dirty="0" err="1">
                <a:solidFill>
                  <a:schemeClr val="bg1"/>
                </a:solidFill>
              </a:rPr>
              <a:t>www.newmexico.org</a:t>
            </a:r>
            <a:r>
              <a:rPr lang="en-US" sz="2400" dirty="0">
                <a:solidFill>
                  <a:schemeClr val="bg1"/>
                </a:solidFill>
              </a:rPr>
              <a:t>/</a:t>
            </a:r>
            <a:r>
              <a:rPr lang="en-US" sz="2400" dirty="0" err="1">
                <a:solidFill>
                  <a:schemeClr val="bg1"/>
                </a:solidFill>
              </a:rPr>
              <a:t>darkskies</a:t>
            </a:r>
            <a:r>
              <a:rPr lang="en-US" sz="2400" dirty="0">
                <a:solidFill>
                  <a:schemeClr val="bg1"/>
                </a:solidFill>
              </a:rPr>
              <a:t>/</a:t>
            </a:r>
          </a:p>
          <a:p>
            <a:endParaRPr lang="en-US" sz="2000" dirty="0">
              <a:solidFill>
                <a:schemeClr val="bg1"/>
              </a:solidFill>
            </a:endParaRPr>
          </a:p>
          <a:p>
            <a:endParaRPr lang="en-US" dirty="0"/>
          </a:p>
        </p:txBody>
      </p:sp>
      <p:pic>
        <p:nvPicPr>
          <p:cNvPr id="6" name="Picture 5" descr="A qr code with a white background&#10;&#10;Description automatically generated">
            <a:extLst>
              <a:ext uri="{FF2B5EF4-FFF2-40B4-BE49-F238E27FC236}">
                <a16:creationId xmlns:a16="http://schemas.microsoft.com/office/drawing/2014/main" id="{216FF9B2-1171-F71A-8A16-92D2893114DF}"/>
              </a:ext>
            </a:extLst>
          </p:cNvPr>
          <p:cNvPicPr>
            <a:picLocks noChangeAspect="1"/>
          </p:cNvPicPr>
          <p:nvPr/>
        </p:nvPicPr>
        <p:blipFill>
          <a:blip r:embed="rId3"/>
          <a:stretch>
            <a:fillRect/>
          </a:stretch>
        </p:blipFill>
        <p:spPr>
          <a:xfrm>
            <a:off x="9010708" y="2618961"/>
            <a:ext cx="1620078" cy="1620078"/>
          </a:xfrm>
          <a:prstGeom prst="rect">
            <a:avLst/>
          </a:prstGeom>
        </p:spPr>
      </p:pic>
    </p:spTree>
    <p:extLst>
      <p:ext uri="{BB962C8B-B14F-4D97-AF65-F5344CB8AC3E}">
        <p14:creationId xmlns:p14="http://schemas.microsoft.com/office/powerpoint/2010/main" val="3255005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6D2E-2A76-E803-000E-B4EE66A1A461}"/>
              </a:ext>
            </a:extLst>
          </p:cNvPr>
          <p:cNvSpPr>
            <a:spLocks noGrp="1"/>
          </p:cNvSpPr>
          <p:nvPr>
            <p:ph type="title"/>
          </p:nvPr>
        </p:nvSpPr>
        <p:spPr>
          <a:xfrm>
            <a:off x="838200" y="18255"/>
            <a:ext cx="10515600" cy="1325563"/>
          </a:xfrm>
        </p:spPr>
        <p:txBody>
          <a:bodyPr/>
          <a:lstStyle/>
          <a:p>
            <a:r>
              <a:rPr lang="en-US" dirty="0">
                <a:solidFill>
                  <a:schemeClr val="bg1"/>
                </a:solidFill>
              </a:rPr>
              <a:t>Formally designated </a:t>
            </a:r>
            <a:r>
              <a:rPr lang="en-US" dirty="0" err="1">
                <a:solidFill>
                  <a:schemeClr val="bg1"/>
                </a:solidFill>
              </a:rPr>
              <a:t>DarkSky</a:t>
            </a:r>
            <a:r>
              <a:rPr lang="en-US" dirty="0">
                <a:solidFill>
                  <a:schemeClr val="bg1"/>
                </a:solidFill>
              </a:rPr>
              <a:t> places</a:t>
            </a:r>
          </a:p>
        </p:txBody>
      </p:sp>
      <p:sp>
        <p:nvSpPr>
          <p:cNvPr id="3" name="Content Placeholder 2">
            <a:extLst>
              <a:ext uri="{FF2B5EF4-FFF2-40B4-BE49-F238E27FC236}">
                <a16:creationId xmlns:a16="http://schemas.microsoft.com/office/drawing/2014/main" id="{61D25122-0878-9A62-70C4-77D5722F2401}"/>
              </a:ext>
            </a:extLst>
          </p:cNvPr>
          <p:cNvSpPr>
            <a:spLocks noGrp="1"/>
          </p:cNvSpPr>
          <p:nvPr>
            <p:ph idx="1"/>
          </p:nvPr>
        </p:nvSpPr>
        <p:spPr>
          <a:xfrm>
            <a:off x="838200" y="1465406"/>
            <a:ext cx="10515600" cy="4351338"/>
          </a:xfrm>
        </p:spPr>
        <p:txBody>
          <a:bodyPr>
            <a:noAutofit/>
          </a:bodyPr>
          <a:lstStyle/>
          <a:p>
            <a:r>
              <a:rPr lang="en-US" sz="2000" dirty="0" err="1">
                <a:solidFill>
                  <a:schemeClr val="bg1"/>
                </a:solidFill>
              </a:rPr>
              <a:t>DarkSky</a:t>
            </a:r>
            <a:r>
              <a:rPr lang="en-US" sz="2000" dirty="0">
                <a:solidFill>
                  <a:schemeClr val="bg1"/>
                </a:solidFill>
              </a:rPr>
              <a:t> Sanctuary :</a:t>
            </a:r>
            <a:r>
              <a:rPr lang="en-US" sz="2000" dirty="0">
                <a:solidFill>
                  <a:schemeClr val="bg1"/>
                </a:solidFill>
                <a:latin typeface="TT Norms"/>
              </a:rPr>
              <a:t> </a:t>
            </a:r>
            <a:r>
              <a:rPr lang="en-US" sz="2000" b="0" i="0" dirty="0">
                <a:solidFill>
                  <a:schemeClr val="bg1"/>
                </a:solidFill>
                <a:effectLst/>
                <a:latin typeface="TT Norms"/>
              </a:rPr>
              <a:t>public or private land that has an exceptional or distinguished quality of starry nights and a nocturnal environment that is protected for its scientific, natural, or educational value, its cultural heritage, and/or public enjoyment.</a:t>
            </a:r>
            <a:endParaRPr lang="en-US" sz="2000" dirty="0">
              <a:solidFill>
                <a:schemeClr val="bg1"/>
              </a:solidFill>
            </a:endParaRPr>
          </a:p>
          <a:p>
            <a:r>
              <a:rPr lang="en-US" sz="2000" dirty="0" err="1">
                <a:solidFill>
                  <a:schemeClr val="bg1"/>
                </a:solidFill>
              </a:rPr>
              <a:t>DarkSky</a:t>
            </a:r>
            <a:r>
              <a:rPr lang="en-US" sz="2000" dirty="0">
                <a:solidFill>
                  <a:schemeClr val="bg1"/>
                </a:solidFill>
              </a:rPr>
              <a:t> Park</a:t>
            </a:r>
            <a:r>
              <a:rPr lang="en-US" sz="2000" dirty="0">
                <a:solidFill>
                  <a:schemeClr val="bg1"/>
                </a:solidFill>
                <a:latin typeface="TT Norms"/>
              </a:rPr>
              <a:t>: </a:t>
            </a:r>
            <a:r>
              <a:rPr lang="en-US" sz="2000" b="0" i="0" dirty="0">
                <a:solidFill>
                  <a:schemeClr val="bg1"/>
                </a:solidFill>
                <a:effectLst/>
                <a:latin typeface="TT Norms"/>
              </a:rPr>
              <a:t>land possessing an exceptional or distinguished quality of starry nights and a nocturnal environment that is specifically protected for its scientific, natural, or educational value, its cultural heritage, and/or public enjoyment.</a:t>
            </a:r>
            <a:endParaRPr lang="en-US" sz="2000" dirty="0">
              <a:solidFill>
                <a:schemeClr val="bg1"/>
              </a:solidFill>
            </a:endParaRPr>
          </a:p>
          <a:p>
            <a:r>
              <a:rPr lang="en-US" sz="2000" dirty="0" err="1">
                <a:solidFill>
                  <a:schemeClr val="bg1"/>
                </a:solidFill>
              </a:rPr>
              <a:t>DarkSky</a:t>
            </a:r>
            <a:r>
              <a:rPr lang="en-US" sz="2000" dirty="0">
                <a:solidFill>
                  <a:schemeClr val="bg1"/>
                </a:solidFill>
              </a:rPr>
              <a:t> Reserve: </a:t>
            </a:r>
            <a:r>
              <a:rPr lang="en-US" sz="2000" b="0" i="0" dirty="0">
                <a:solidFill>
                  <a:schemeClr val="bg1"/>
                </a:solidFill>
                <a:effectLst/>
                <a:latin typeface="TT Norms"/>
              </a:rPr>
              <a:t>public or private land possessing an exceptional or distinguished quality of starry nights and nocturnal environment that is specifically protected for its scientific, natural, or educational value, its cultural heritage, and/or public enjoyment.</a:t>
            </a:r>
            <a:endParaRPr lang="en-US" sz="2000" dirty="0">
              <a:solidFill>
                <a:schemeClr val="bg1"/>
              </a:solidFill>
            </a:endParaRPr>
          </a:p>
          <a:p>
            <a:r>
              <a:rPr lang="en-US" sz="2000" dirty="0" err="1">
                <a:solidFill>
                  <a:schemeClr val="bg1"/>
                </a:solidFill>
              </a:rPr>
              <a:t>DarkSky</a:t>
            </a:r>
            <a:r>
              <a:rPr lang="en-US" sz="2000" dirty="0">
                <a:solidFill>
                  <a:schemeClr val="bg1"/>
                </a:solidFill>
              </a:rPr>
              <a:t> Community</a:t>
            </a:r>
            <a:r>
              <a:rPr lang="en-US" sz="2000" dirty="0">
                <a:solidFill>
                  <a:schemeClr val="bg1"/>
                </a:solidFill>
                <a:latin typeface="TT Norms"/>
              </a:rPr>
              <a:t>: </a:t>
            </a:r>
            <a:r>
              <a:rPr lang="en-US" sz="2000" b="0" i="0" dirty="0">
                <a:solidFill>
                  <a:schemeClr val="bg1"/>
                </a:solidFill>
                <a:effectLst/>
                <a:latin typeface="TT Norms"/>
              </a:rPr>
              <a:t>a town, city, municipality, or other legally organized community that has shown exceptional dedication to the preservation of the night sky through the implementation and enforcement of a quality outdoor lighting ordinance, dark sky education, and citizen support of dark skies.</a:t>
            </a:r>
            <a:endParaRPr lang="en-US" sz="2000" dirty="0">
              <a:solidFill>
                <a:schemeClr val="bg1"/>
              </a:solidFill>
            </a:endParaRPr>
          </a:p>
          <a:p>
            <a:r>
              <a:rPr lang="en-US" sz="2000" dirty="0">
                <a:solidFill>
                  <a:schemeClr val="bg1"/>
                </a:solidFill>
              </a:rPr>
              <a:t>Urban Night Sky Place</a:t>
            </a:r>
            <a:r>
              <a:rPr lang="en-US" sz="2000" dirty="0">
                <a:solidFill>
                  <a:schemeClr val="bg1"/>
                </a:solidFill>
                <a:latin typeface="TT Norms"/>
              </a:rPr>
              <a:t>: </a:t>
            </a:r>
            <a:r>
              <a:rPr lang="en-US" sz="2000" b="0" i="0" dirty="0">
                <a:solidFill>
                  <a:schemeClr val="bg1"/>
                </a:solidFill>
                <a:effectLst/>
                <a:latin typeface="TT Norms"/>
              </a:rPr>
              <a:t>a municipal park, open space, observing site, or other similar property near or surrounded by large urban environs, and whose planning and design actively promote an authentic nighttime experience in the midst of significant artificial light.</a:t>
            </a:r>
            <a:endParaRPr lang="en-US" sz="2000" dirty="0">
              <a:solidFill>
                <a:schemeClr val="bg1"/>
              </a:solidFill>
            </a:endParaRPr>
          </a:p>
        </p:txBody>
      </p:sp>
    </p:spTree>
    <p:extLst>
      <p:ext uri="{BB962C8B-B14F-4D97-AF65-F5344CB8AC3E}">
        <p14:creationId xmlns:p14="http://schemas.microsoft.com/office/powerpoint/2010/main" val="2952896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48"/>
        <p:cNvGrpSpPr/>
        <p:nvPr/>
      </p:nvGrpSpPr>
      <p:grpSpPr>
        <a:xfrm>
          <a:off x="0" y="0"/>
          <a:ext cx="0" cy="0"/>
          <a:chOff x="0" y="0"/>
          <a:chExt cx="0" cy="0"/>
        </a:xfrm>
      </p:grpSpPr>
      <p:pic>
        <p:nvPicPr>
          <p:cNvPr id="349" name="Google Shape;349;p25"/>
          <p:cNvPicPr preferRelativeResize="0"/>
          <p:nvPr/>
        </p:nvPicPr>
        <p:blipFill rotWithShape="1">
          <a:blip r:embed="rId3">
            <a:alphaModFix/>
          </a:blip>
          <a:srcRect t="1228" b="1227"/>
          <a:stretch/>
        </p:blipFill>
        <p:spPr>
          <a:xfrm>
            <a:off x="-538833" y="-2927493"/>
            <a:ext cx="5131175" cy="7512279"/>
          </a:xfrm>
          <a:prstGeom prst="rect">
            <a:avLst/>
          </a:prstGeom>
          <a:noFill/>
          <a:ln>
            <a:noFill/>
          </a:ln>
        </p:spPr>
      </p:pic>
      <p:sp>
        <p:nvSpPr>
          <p:cNvPr id="354" name="Google Shape;354;p25"/>
          <p:cNvSpPr txBox="1"/>
          <p:nvPr/>
        </p:nvSpPr>
        <p:spPr>
          <a:xfrm>
            <a:off x="4973496" y="213017"/>
            <a:ext cx="7218504" cy="4235006"/>
          </a:xfrm>
          <a:prstGeom prst="rect">
            <a:avLst/>
          </a:prstGeom>
          <a:noFill/>
          <a:ln>
            <a:noFill/>
          </a:ln>
        </p:spPr>
        <p:txBody>
          <a:bodyPr spcFirstLastPara="1" wrap="square" lIns="0" tIns="0" rIns="0" bIns="0" anchor="t" anchorCtr="0">
            <a:spAutoFit/>
          </a:bodyPr>
          <a:lstStyle/>
          <a:p>
            <a:pPr>
              <a:lnSpc>
                <a:spcPct val="160000"/>
              </a:lnSpc>
            </a:pPr>
            <a:r>
              <a:rPr lang="en-US" sz="2800" b="1" dirty="0">
                <a:solidFill>
                  <a:srgbClr val="16325C"/>
                </a:solidFill>
                <a:latin typeface="Raleway"/>
                <a:ea typeface="Raleway"/>
                <a:cs typeface="Raleway"/>
                <a:sym typeface="Raleway"/>
              </a:rPr>
              <a:t>IN NM, WE ARE LUCKY! </a:t>
            </a:r>
            <a:endParaRPr lang="en-US" sz="2800" dirty="0"/>
          </a:p>
          <a:p>
            <a:pPr marL="285750" indent="-285750">
              <a:lnSpc>
                <a:spcPct val="160000"/>
              </a:lnSpc>
              <a:buFont typeface="Arial" panose="020B0604020202020204" pitchFamily="34" charset="0"/>
              <a:buChar char="•"/>
            </a:pPr>
            <a:r>
              <a:rPr lang="en-US" b="1" dirty="0">
                <a:solidFill>
                  <a:srgbClr val="16325C"/>
                </a:solidFill>
                <a:latin typeface="Raleway"/>
                <a:ea typeface="Raleway"/>
                <a:cs typeface="Raleway"/>
                <a:sym typeface="Raleway"/>
              </a:rPr>
              <a:t>ONLY 2 OUT OF 10 PEOPLE ON EARTH CAN SEE THE MILKY WAY</a:t>
            </a:r>
          </a:p>
          <a:p>
            <a:pPr marL="285750" indent="-285750">
              <a:lnSpc>
                <a:spcPct val="160000"/>
              </a:lnSpc>
              <a:buFont typeface="Arial" panose="020B0604020202020204" pitchFamily="34" charset="0"/>
              <a:buChar char="•"/>
            </a:pPr>
            <a:r>
              <a:rPr lang="en-US" b="1" dirty="0">
                <a:solidFill>
                  <a:srgbClr val="16325C"/>
                </a:solidFill>
                <a:latin typeface="Raleway"/>
                <a:ea typeface="Raleway"/>
                <a:cs typeface="Raleway"/>
                <a:sym typeface="Raleway"/>
              </a:rPr>
              <a:t>99% OF THE USA AND EUROPE LIVE UNDER LIGHT POLLUTED SKIES</a:t>
            </a:r>
          </a:p>
          <a:p>
            <a:pPr marL="285750" indent="-285750">
              <a:lnSpc>
                <a:spcPct val="160000"/>
              </a:lnSpc>
              <a:buFont typeface="Arial" panose="020B0604020202020204" pitchFamily="34" charset="0"/>
              <a:buChar char="•"/>
            </a:pPr>
            <a:r>
              <a:rPr lang="en-US" b="1" dirty="0">
                <a:solidFill>
                  <a:srgbClr val="16325C"/>
                </a:solidFill>
                <a:latin typeface="Raleway"/>
                <a:sym typeface="Raleway"/>
              </a:rPr>
              <a:t>MANY MAY ONLY SEE A HANDFUL OF STARS</a:t>
            </a:r>
          </a:p>
          <a:p>
            <a:pPr marL="285750" indent="-285750">
              <a:lnSpc>
                <a:spcPct val="160000"/>
              </a:lnSpc>
              <a:buFont typeface="Arial" panose="020B0604020202020204" pitchFamily="34" charset="0"/>
              <a:buChar char="•"/>
            </a:pPr>
            <a:r>
              <a:rPr lang="en-US" b="1" dirty="0">
                <a:solidFill>
                  <a:srgbClr val="16325C"/>
                </a:solidFill>
                <a:latin typeface="Raleway"/>
                <a:ea typeface="Raleway"/>
                <a:cs typeface="Raleway"/>
                <a:sym typeface="Raleway"/>
              </a:rPr>
              <a:t>IN NM, WE ARE LUCKY!  …… FOR NOW</a:t>
            </a:r>
            <a:endParaRPr lang="en-US" dirty="0"/>
          </a:p>
          <a:p>
            <a:pPr marL="285750" indent="-285750">
              <a:lnSpc>
                <a:spcPct val="160000"/>
              </a:lnSpc>
              <a:buFont typeface="Arial" panose="020B0604020202020204" pitchFamily="34" charset="0"/>
              <a:buChar char="•"/>
            </a:pPr>
            <a:endParaRPr lang="en-US" dirty="0"/>
          </a:p>
          <a:p>
            <a:pPr>
              <a:lnSpc>
                <a:spcPct val="160000"/>
              </a:lnSpc>
            </a:pPr>
            <a:endParaRPr lang="en-US" dirty="0"/>
          </a:p>
        </p:txBody>
      </p:sp>
      <p:sp>
        <p:nvSpPr>
          <p:cNvPr id="357" name="Google Shape;357;p25"/>
          <p:cNvSpPr txBox="1"/>
          <p:nvPr/>
        </p:nvSpPr>
        <p:spPr>
          <a:xfrm>
            <a:off x="7941851" y="6607462"/>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a:solidFill>
                  <a:schemeClr val="lt1"/>
                </a:solidFill>
                <a:latin typeface="Raleway"/>
                <a:ea typeface="Raleway"/>
                <a:cs typeface="Raleway"/>
                <a:sym typeface="Raleway"/>
              </a:rPr>
              <a:t>DarkSky International | 2024</a:t>
            </a:r>
            <a:endParaRPr sz="1200"/>
          </a:p>
        </p:txBody>
      </p:sp>
      <p:pic>
        <p:nvPicPr>
          <p:cNvPr id="2" name="Picture 1">
            <a:extLst>
              <a:ext uri="{FF2B5EF4-FFF2-40B4-BE49-F238E27FC236}">
                <a16:creationId xmlns:a16="http://schemas.microsoft.com/office/drawing/2014/main" id="{75AFE79A-EFD0-756E-634E-925D5E3C25B4}"/>
              </a:ext>
            </a:extLst>
          </p:cNvPr>
          <p:cNvPicPr>
            <a:picLocks noChangeAspect="1"/>
          </p:cNvPicPr>
          <p:nvPr/>
        </p:nvPicPr>
        <p:blipFill>
          <a:blip r:embed="rId4"/>
          <a:stretch>
            <a:fillRect/>
          </a:stretch>
        </p:blipFill>
        <p:spPr>
          <a:xfrm>
            <a:off x="-429179" y="3626397"/>
            <a:ext cx="8596184" cy="3331021"/>
          </a:xfrm>
          <a:prstGeom prst="rect">
            <a:avLst/>
          </a:prstGeom>
        </p:spPr>
      </p:pic>
      <p:pic>
        <p:nvPicPr>
          <p:cNvPr id="3" name="Picture 2">
            <a:extLst>
              <a:ext uri="{FF2B5EF4-FFF2-40B4-BE49-F238E27FC236}">
                <a16:creationId xmlns:a16="http://schemas.microsoft.com/office/drawing/2014/main" id="{E9FE8DD8-00C2-8073-DB18-7B3234363CD5}"/>
              </a:ext>
            </a:extLst>
          </p:cNvPr>
          <p:cNvPicPr>
            <a:picLocks noChangeAspect="1"/>
          </p:cNvPicPr>
          <p:nvPr/>
        </p:nvPicPr>
        <p:blipFill>
          <a:blip r:embed="rId5"/>
          <a:stretch>
            <a:fillRect/>
          </a:stretch>
        </p:blipFill>
        <p:spPr>
          <a:xfrm>
            <a:off x="6942022" y="3626397"/>
            <a:ext cx="5272216" cy="32951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0E3FF-677E-1E0F-054D-CABDF35C3D07}"/>
              </a:ext>
            </a:extLst>
          </p:cNvPr>
          <p:cNvSpPr>
            <a:spLocks noGrp="1"/>
          </p:cNvSpPr>
          <p:nvPr>
            <p:ph type="title"/>
          </p:nvPr>
        </p:nvSpPr>
        <p:spPr>
          <a:xfrm>
            <a:off x="221974" y="0"/>
            <a:ext cx="10515600" cy="1325563"/>
          </a:xfrm>
        </p:spPr>
        <p:txBody>
          <a:bodyPr/>
          <a:lstStyle/>
          <a:p>
            <a:r>
              <a:rPr lang="en-US" dirty="0"/>
              <a:t>Official </a:t>
            </a:r>
            <a:r>
              <a:rPr lang="en-US" dirty="0" err="1"/>
              <a:t>DarkSky</a:t>
            </a:r>
            <a:r>
              <a:rPr lang="en-US" dirty="0"/>
              <a:t> locations in New Mexico</a:t>
            </a:r>
          </a:p>
        </p:txBody>
      </p:sp>
      <p:pic>
        <p:nvPicPr>
          <p:cNvPr id="5" name="Content Placeholder 4">
            <a:extLst>
              <a:ext uri="{FF2B5EF4-FFF2-40B4-BE49-F238E27FC236}">
                <a16:creationId xmlns:a16="http://schemas.microsoft.com/office/drawing/2014/main" id="{4C98BB0D-C81D-6DA9-CD0C-31EF35AAFF24}"/>
              </a:ext>
            </a:extLst>
          </p:cNvPr>
          <p:cNvPicPr>
            <a:picLocks noGrp="1" noChangeAspect="1"/>
          </p:cNvPicPr>
          <p:nvPr>
            <p:ph idx="1"/>
          </p:nvPr>
        </p:nvPicPr>
        <p:blipFill>
          <a:blip r:embed="rId3"/>
          <a:stretch>
            <a:fillRect/>
          </a:stretch>
        </p:blipFill>
        <p:spPr>
          <a:xfrm>
            <a:off x="221974" y="1094305"/>
            <a:ext cx="6688202" cy="5018260"/>
          </a:xfrm>
        </p:spPr>
      </p:pic>
      <p:pic>
        <p:nvPicPr>
          <p:cNvPr id="7" name="Picture 6" descr="A map of different colored spots&#10;&#10;Description automatically generated">
            <a:extLst>
              <a:ext uri="{FF2B5EF4-FFF2-40B4-BE49-F238E27FC236}">
                <a16:creationId xmlns:a16="http://schemas.microsoft.com/office/drawing/2014/main" id="{1089892D-400D-7657-3D87-F6B2B078279E}"/>
              </a:ext>
            </a:extLst>
          </p:cNvPr>
          <p:cNvPicPr>
            <a:picLocks noChangeAspect="1"/>
          </p:cNvPicPr>
          <p:nvPr/>
        </p:nvPicPr>
        <p:blipFill>
          <a:blip r:embed="rId4"/>
          <a:stretch>
            <a:fillRect/>
          </a:stretch>
        </p:blipFill>
        <p:spPr>
          <a:xfrm>
            <a:off x="7239000" y="869139"/>
            <a:ext cx="4907572" cy="5327299"/>
          </a:xfrm>
          <a:prstGeom prst="rect">
            <a:avLst/>
          </a:prstGeom>
        </p:spPr>
      </p:pic>
      <p:sp>
        <p:nvSpPr>
          <p:cNvPr id="8" name="TextBox 7">
            <a:extLst>
              <a:ext uri="{FF2B5EF4-FFF2-40B4-BE49-F238E27FC236}">
                <a16:creationId xmlns:a16="http://schemas.microsoft.com/office/drawing/2014/main" id="{269D3C37-3A03-D781-00AA-870194AA2079}"/>
              </a:ext>
            </a:extLst>
          </p:cNvPr>
          <p:cNvSpPr txBox="1"/>
          <p:nvPr/>
        </p:nvSpPr>
        <p:spPr>
          <a:xfrm>
            <a:off x="2131242" y="6196438"/>
            <a:ext cx="9303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But light pollution is growing around the state….</a:t>
            </a:r>
          </a:p>
        </p:txBody>
      </p:sp>
    </p:spTree>
    <p:extLst>
      <p:ext uri="{BB962C8B-B14F-4D97-AF65-F5344CB8AC3E}">
        <p14:creationId xmlns:p14="http://schemas.microsoft.com/office/powerpoint/2010/main" val="357276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FA31-BDC5-CFAD-62C3-0ABB403A4B85}"/>
              </a:ext>
            </a:extLst>
          </p:cNvPr>
          <p:cNvSpPr>
            <a:spLocks noGrp="1"/>
          </p:cNvSpPr>
          <p:nvPr>
            <p:ph type="title"/>
          </p:nvPr>
        </p:nvSpPr>
        <p:spPr/>
        <p:txBody>
          <a:bodyPr/>
          <a:lstStyle/>
          <a:p>
            <a:r>
              <a:rPr lang="en-US" dirty="0">
                <a:solidFill>
                  <a:schemeClr val="bg1"/>
                </a:solidFill>
              </a:rPr>
              <a:t>Opportunities for more </a:t>
            </a:r>
            <a:r>
              <a:rPr lang="en-US" dirty="0" err="1">
                <a:solidFill>
                  <a:schemeClr val="bg1"/>
                </a:solidFill>
              </a:rPr>
              <a:t>DarkSky</a:t>
            </a:r>
            <a:r>
              <a:rPr lang="en-US" dirty="0">
                <a:solidFill>
                  <a:schemeClr val="bg1"/>
                </a:solidFill>
              </a:rPr>
              <a:t> places in NM</a:t>
            </a:r>
          </a:p>
        </p:txBody>
      </p:sp>
      <p:sp>
        <p:nvSpPr>
          <p:cNvPr id="3" name="Content Placeholder 2">
            <a:extLst>
              <a:ext uri="{FF2B5EF4-FFF2-40B4-BE49-F238E27FC236}">
                <a16:creationId xmlns:a16="http://schemas.microsoft.com/office/drawing/2014/main" id="{D02A9AD7-3C51-5881-C1DA-9EB97DB4A915}"/>
              </a:ext>
            </a:extLst>
          </p:cNvPr>
          <p:cNvSpPr>
            <a:spLocks noGrp="1"/>
          </p:cNvSpPr>
          <p:nvPr>
            <p:ph idx="1"/>
          </p:nvPr>
        </p:nvSpPr>
        <p:spPr>
          <a:noFill/>
        </p:spPr>
        <p:txBody>
          <a:bodyPr>
            <a:normAutofit fontScale="85000" lnSpcReduction="20000"/>
          </a:bodyPr>
          <a:lstStyle/>
          <a:p>
            <a:r>
              <a:rPr lang="en-US" dirty="0">
                <a:solidFill>
                  <a:schemeClr val="bg1"/>
                </a:solidFill>
              </a:rPr>
              <a:t>State parks</a:t>
            </a:r>
          </a:p>
          <a:p>
            <a:pPr lvl="1"/>
            <a:r>
              <a:rPr lang="en-US" dirty="0">
                <a:solidFill>
                  <a:schemeClr val="bg1"/>
                </a:solidFill>
              </a:rPr>
              <a:t>City of Rocks</a:t>
            </a:r>
          </a:p>
          <a:p>
            <a:pPr lvl="1"/>
            <a:r>
              <a:rPr lang="en-US" dirty="0">
                <a:solidFill>
                  <a:schemeClr val="bg1"/>
                </a:solidFill>
              </a:rPr>
              <a:t>Bluewater Lake</a:t>
            </a:r>
          </a:p>
          <a:p>
            <a:pPr lvl="1"/>
            <a:r>
              <a:rPr lang="en-US" dirty="0">
                <a:solidFill>
                  <a:schemeClr val="bg1"/>
                </a:solidFill>
              </a:rPr>
              <a:t>Leasburg</a:t>
            </a:r>
          </a:p>
          <a:p>
            <a:pPr lvl="1"/>
            <a:r>
              <a:rPr lang="en-US" dirty="0">
                <a:solidFill>
                  <a:schemeClr val="bg1"/>
                </a:solidFill>
              </a:rPr>
              <a:t>Oliver Lee</a:t>
            </a:r>
          </a:p>
          <a:p>
            <a:pPr lvl="1"/>
            <a:r>
              <a:rPr lang="en-US" dirty="0">
                <a:solidFill>
                  <a:schemeClr val="bg1"/>
                </a:solidFill>
              </a:rPr>
              <a:t>Bottomless lakes</a:t>
            </a:r>
          </a:p>
          <a:p>
            <a:r>
              <a:rPr lang="en-US" dirty="0">
                <a:solidFill>
                  <a:schemeClr val="bg1"/>
                </a:solidFill>
              </a:rPr>
              <a:t>Wilderness areas </a:t>
            </a:r>
          </a:p>
          <a:p>
            <a:pPr lvl="1"/>
            <a:r>
              <a:rPr lang="en-US" dirty="0">
                <a:solidFill>
                  <a:schemeClr val="bg1"/>
                </a:solidFill>
              </a:rPr>
              <a:t>Gila</a:t>
            </a:r>
          </a:p>
          <a:p>
            <a:pPr lvl="1"/>
            <a:r>
              <a:rPr lang="en-US" dirty="0">
                <a:solidFill>
                  <a:schemeClr val="bg1"/>
                </a:solidFill>
              </a:rPr>
              <a:t>Aldo Leopold</a:t>
            </a:r>
          </a:p>
          <a:p>
            <a:r>
              <a:rPr lang="en-US" dirty="0">
                <a:solidFill>
                  <a:schemeClr val="bg1"/>
                </a:solidFill>
              </a:rPr>
              <a:t>Dark corridors</a:t>
            </a:r>
          </a:p>
          <a:p>
            <a:pPr lvl="1"/>
            <a:r>
              <a:rPr lang="en-US" dirty="0">
                <a:solidFill>
                  <a:schemeClr val="bg1"/>
                </a:solidFill>
              </a:rPr>
              <a:t>Highway 60 corridor</a:t>
            </a:r>
          </a:p>
          <a:p>
            <a:pPr lvl="1"/>
            <a:r>
              <a:rPr lang="en-US" dirty="0">
                <a:solidFill>
                  <a:schemeClr val="bg1"/>
                </a:solidFill>
              </a:rPr>
              <a:t>Animas/Rodeo/</a:t>
            </a:r>
            <a:r>
              <a:rPr lang="en-US" dirty="0" err="1">
                <a:solidFill>
                  <a:schemeClr val="bg1"/>
                </a:solidFill>
              </a:rPr>
              <a:t>Pelloncillos</a:t>
            </a:r>
            <a:endParaRPr lang="en-US" dirty="0">
              <a:solidFill>
                <a:schemeClr val="bg1"/>
              </a:solidFill>
            </a:endParaRPr>
          </a:p>
          <a:p>
            <a:r>
              <a:rPr lang="en-US" dirty="0">
                <a:solidFill>
                  <a:schemeClr val="bg1"/>
                </a:solidFill>
              </a:rPr>
              <a:t>How about a Gila / SW NM </a:t>
            </a:r>
            <a:r>
              <a:rPr lang="en-US" dirty="0" err="1">
                <a:solidFill>
                  <a:schemeClr val="bg1"/>
                </a:solidFill>
              </a:rPr>
              <a:t>DarkSky</a:t>
            </a:r>
            <a:r>
              <a:rPr lang="en-US" dirty="0">
                <a:solidFill>
                  <a:schemeClr val="bg1"/>
                </a:solidFill>
              </a:rPr>
              <a:t> Reserve?</a:t>
            </a:r>
          </a:p>
        </p:txBody>
      </p:sp>
      <p:pic>
        <p:nvPicPr>
          <p:cNvPr id="4" name="Picture 3" descr="A map of different colored spots&#10;&#10;Description automatically generated">
            <a:extLst>
              <a:ext uri="{FF2B5EF4-FFF2-40B4-BE49-F238E27FC236}">
                <a16:creationId xmlns:a16="http://schemas.microsoft.com/office/drawing/2014/main" id="{081958D8-8296-FDC4-EF15-59550A0DDDE6}"/>
              </a:ext>
            </a:extLst>
          </p:cNvPr>
          <p:cNvPicPr>
            <a:picLocks noChangeAspect="1"/>
          </p:cNvPicPr>
          <p:nvPr/>
        </p:nvPicPr>
        <p:blipFill>
          <a:blip r:embed="rId3"/>
          <a:stretch>
            <a:fillRect/>
          </a:stretch>
        </p:blipFill>
        <p:spPr>
          <a:xfrm>
            <a:off x="7924576" y="1825625"/>
            <a:ext cx="3749973" cy="4070694"/>
          </a:xfrm>
          <a:prstGeom prst="rect">
            <a:avLst/>
          </a:prstGeom>
        </p:spPr>
      </p:pic>
    </p:spTree>
    <p:extLst>
      <p:ext uri="{BB962C8B-B14F-4D97-AF65-F5344CB8AC3E}">
        <p14:creationId xmlns:p14="http://schemas.microsoft.com/office/powerpoint/2010/main" val="4217829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1EA9-EAD2-8FEA-9EC4-B543BB45AC97}"/>
              </a:ext>
            </a:extLst>
          </p:cNvPr>
          <p:cNvSpPr>
            <a:spLocks noGrp="1"/>
          </p:cNvSpPr>
          <p:nvPr>
            <p:ph type="title"/>
          </p:nvPr>
        </p:nvSpPr>
        <p:spPr>
          <a:xfrm>
            <a:off x="448235" y="0"/>
            <a:ext cx="10515600" cy="1325563"/>
          </a:xfrm>
        </p:spPr>
        <p:txBody>
          <a:bodyPr/>
          <a:lstStyle/>
          <a:p>
            <a:r>
              <a:rPr lang="en-US" dirty="0" err="1">
                <a:solidFill>
                  <a:schemeClr val="bg1"/>
                </a:solidFill>
              </a:rPr>
              <a:t>DarkSky</a:t>
            </a:r>
            <a:r>
              <a:rPr lang="en-US" dirty="0">
                <a:solidFill>
                  <a:schemeClr val="bg1"/>
                </a:solidFill>
              </a:rPr>
              <a:t> Reserves</a:t>
            </a:r>
          </a:p>
        </p:txBody>
      </p:sp>
      <p:sp>
        <p:nvSpPr>
          <p:cNvPr id="3" name="Content Placeholder 2">
            <a:extLst>
              <a:ext uri="{FF2B5EF4-FFF2-40B4-BE49-F238E27FC236}">
                <a16:creationId xmlns:a16="http://schemas.microsoft.com/office/drawing/2014/main" id="{5DB40FF8-6F90-D7AF-021D-ACD03E683B51}"/>
              </a:ext>
            </a:extLst>
          </p:cNvPr>
          <p:cNvSpPr>
            <a:spLocks noGrp="1"/>
          </p:cNvSpPr>
          <p:nvPr>
            <p:ph idx="1"/>
          </p:nvPr>
        </p:nvSpPr>
        <p:spPr>
          <a:xfrm>
            <a:off x="838200" y="1325563"/>
            <a:ext cx="10515600" cy="3986025"/>
          </a:xfrm>
        </p:spPr>
        <p:txBody>
          <a:bodyPr>
            <a:noAutofit/>
          </a:bodyPr>
          <a:lstStyle/>
          <a:p>
            <a:pPr marL="0" indent="0" algn="l">
              <a:buNone/>
            </a:pPr>
            <a:r>
              <a:rPr lang="en-US" sz="2000" b="1" i="0" dirty="0">
                <a:solidFill>
                  <a:schemeClr val="bg1"/>
                </a:solidFill>
                <a:effectLst/>
              </a:rPr>
              <a:t>International Dark Sky Reserves</a:t>
            </a:r>
          </a:p>
          <a:p>
            <a:pPr algn="l"/>
            <a:r>
              <a:rPr lang="en-US" sz="2000" b="0" i="0" dirty="0">
                <a:solidFill>
                  <a:schemeClr val="bg1"/>
                </a:solidFill>
                <a:effectLst/>
              </a:rPr>
              <a:t>A combination of public or private lands of substantial size (at least 700 square kilometers, or about 173,000 acres) possessing an exceptional or distinguished quality of starry nights and nocturnal environment, and which is specifically protected for its scientific, natural, or educational value, its cultural heritage, and/or public enjoyment. The Reserve is formed through a partnership of landowners and/or administrators that recognize the value of the natural nighttime environment through regulations, formal agreements, and long-term planning.</a:t>
            </a:r>
          </a:p>
          <a:p>
            <a:pPr algn="l"/>
            <a:r>
              <a:rPr lang="en-US" sz="2000" b="0" i="0" dirty="0">
                <a:solidFill>
                  <a:schemeClr val="bg1"/>
                </a:solidFill>
                <a:effectLst/>
              </a:rPr>
              <a:t>The Reserve consists of two regions: </a:t>
            </a:r>
          </a:p>
          <a:p>
            <a:pPr algn="l">
              <a:buFont typeface="+mj-lt"/>
              <a:buAutoNum type="arabicPeriod"/>
            </a:pPr>
            <a:r>
              <a:rPr lang="en-US" sz="2000" b="0" i="0" dirty="0">
                <a:solidFill>
                  <a:schemeClr val="bg1"/>
                </a:solidFill>
                <a:effectLst/>
              </a:rPr>
              <a:t>A “core” area meeting the minimum criteria for sky quality and natural darkness </a:t>
            </a:r>
          </a:p>
          <a:p>
            <a:pPr algn="l">
              <a:buFont typeface="+mj-lt"/>
              <a:buAutoNum type="arabicPeriod"/>
            </a:pPr>
            <a:r>
              <a:rPr lang="en-US" sz="2000" b="0" i="0" dirty="0">
                <a:solidFill>
                  <a:schemeClr val="bg1"/>
                </a:solidFill>
                <a:effectLst/>
              </a:rPr>
              <a:t>A “peripheral” or “buffer” area that supports dark sky values in the core and receives similar benefits </a:t>
            </a:r>
          </a:p>
          <a:p>
            <a:pPr algn="l"/>
            <a:r>
              <a:rPr lang="en-US" sz="2000" b="0" i="0" dirty="0">
                <a:solidFill>
                  <a:schemeClr val="bg1"/>
                </a:solidFill>
                <a:effectLst/>
              </a:rPr>
              <a:t>Those entities interested in applying as a Reserve must identify the core and periphery areas in their inquiry, and must provide detailed maps showing the boundaries of these proposed areas. Inquiries that need additional guidance in selecting these areas and partners are encouraged to reach out to </a:t>
            </a:r>
            <a:r>
              <a:rPr lang="en-US" sz="2000" b="0" i="0" dirty="0" err="1">
                <a:solidFill>
                  <a:schemeClr val="bg1"/>
                </a:solidFill>
                <a:effectLst/>
              </a:rPr>
              <a:t>DarkSky</a:t>
            </a:r>
            <a:r>
              <a:rPr lang="en-US" sz="2000" b="0" i="0" dirty="0">
                <a:solidFill>
                  <a:schemeClr val="bg1"/>
                </a:solidFill>
                <a:effectLst/>
              </a:rPr>
              <a:t> Program staff with some preliminary suggestions as to where and how they want to build the Reserve.</a:t>
            </a:r>
          </a:p>
        </p:txBody>
      </p:sp>
      <p:pic>
        <p:nvPicPr>
          <p:cNvPr id="5" name="Picture 4" descr="A logo with a globe and a pin&#10;&#10;Description automatically generated">
            <a:extLst>
              <a:ext uri="{FF2B5EF4-FFF2-40B4-BE49-F238E27FC236}">
                <a16:creationId xmlns:a16="http://schemas.microsoft.com/office/drawing/2014/main" id="{1024B556-FBE3-9106-BDE9-93A38D4C3894}"/>
              </a:ext>
            </a:extLst>
          </p:cNvPr>
          <p:cNvPicPr>
            <a:picLocks noChangeAspect="1"/>
          </p:cNvPicPr>
          <p:nvPr/>
        </p:nvPicPr>
        <p:blipFill>
          <a:blip r:embed="rId4"/>
          <a:stretch>
            <a:fillRect/>
          </a:stretch>
        </p:blipFill>
        <p:spPr>
          <a:xfrm>
            <a:off x="9847521" y="365125"/>
            <a:ext cx="1506279" cy="1506279"/>
          </a:xfrm>
          <a:prstGeom prst="rect">
            <a:avLst/>
          </a:prstGeom>
        </p:spPr>
      </p:pic>
    </p:spTree>
    <p:extLst>
      <p:ext uri="{BB962C8B-B14F-4D97-AF65-F5344CB8AC3E}">
        <p14:creationId xmlns:p14="http://schemas.microsoft.com/office/powerpoint/2010/main" val="4207481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1EA9-EAD2-8FEA-9EC4-B543BB45AC97}"/>
              </a:ext>
            </a:extLst>
          </p:cNvPr>
          <p:cNvSpPr>
            <a:spLocks noGrp="1"/>
          </p:cNvSpPr>
          <p:nvPr>
            <p:ph type="title"/>
          </p:nvPr>
        </p:nvSpPr>
        <p:spPr/>
        <p:txBody>
          <a:bodyPr/>
          <a:lstStyle/>
          <a:p>
            <a:r>
              <a:rPr lang="en-US" dirty="0">
                <a:solidFill>
                  <a:schemeClr val="bg1"/>
                </a:solidFill>
              </a:rPr>
              <a:t>Dark Skies in New Mexico</a:t>
            </a:r>
          </a:p>
        </p:txBody>
      </p:sp>
      <p:sp>
        <p:nvSpPr>
          <p:cNvPr id="3" name="Content Placeholder 2">
            <a:extLst>
              <a:ext uri="{FF2B5EF4-FFF2-40B4-BE49-F238E27FC236}">
                <a16:creationId xmlns:a16="http://schemas.microsoft.com/office/drawing/2014/main" id="{5DB40FF8-6F90-D7AF-021D-ACD03E683B51}"/>
              </a:ext>
            </a:extLst>
          </p:cNvPr>
          <p:cNvSpPr>
            <a:spLocks noGrp="1"/>
          </p:cNvSpPr>
          <p:nvPr>
            <p:ph idx="1"/>
          </p:nvPr>
        </p:nvSpPr>
        <p:spPr>
          <a:xfrm>
            <a:off x="2528454" y="3249325"/>
            <a:ext cx="10515600" cy="4351338"/>
          </a:xfrm>
        </p:spPr>
        <p:txBody>
          <a:bodyPr>
            <a:normAutofit/>
          </a:bodyPr>
          <a:lstStyle/>
          <a:p>
            <a:pPr marL="0" indent="0">
              <a:buNone/>
            </a:pPr>
            <a:r>
              <a:rPr lang="en-US" b="0" i="0" dirty="0">
                <a:solidFill>
                  <a:schemeClr val="bg1"/>
                </a:solidFill>
                <a:effectLst/>
                <a:latin typeface="TT Norms"/>
              </a:rPr>
              <a:t>Join the movement and help save the night!</a:t>
            </a:r>
          </a:p>
          <a:p>
            <a:endParaRPr lang="en-US" dirty="0"/>
          </a:p>
        </p:txBody>
      </p:sp>
    </p:spTree>
    <p:extLst>
      <p:ext uri="{BB962C8B-B14F-4D97-AF65-F5344CB8AC3E}">
        <p14:creationId xmlns:p14="http://schemas.microsoft.com/office/powerpoint/2010/main" val="231495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BC698-2A30-1EAB-59DA-F0B36B6D464C}"/>
              </a:ext>
            </a:extLst>
          </p:cNvPr>
          <p:cNvSpPr>
            <a:spLocks noGrp="1"/>
          </p:cNvSpPr>
          <p:nvPr>
            <p:ph type="title"/>
          </p:nvPr>
        </p:nvSpPr>
        <p:spPr/>
        <p:txBody>
          <a:bodyPr/>
          <a:lstStyle/>
          <a:p>
            <a:r>
              <a:rPr lang="en-US" dirty="0"/>
              <a:t>NM </a:t>
            </a:r>
            <a:r>
              <a:rPr lang="en-US" dirty="0" err="1"/>
              <a:t>DarkSky</a:t>
            </a:r>
            <a:r>
              <a:rPr lang="en-US" dirty="0"/>
              <a:t> : chapter activities</a:t>
            </a:r>
          </a:p>
        </p:txBody>
      </p:sp>
      <p:sp>
        <p:nvSpPr>
          <p:cNvPr id="3" name="Content Placeholder 2">
            <a:extLst>
              <a:ext uri="{FF2B5EF4-FFF2-40B4-BE49-F238E27FC236}">
                <a16:creationId xmlns:a16="http://schemas.microsoft.com/office/drawing/2014/main" id="{124BE6DB-062C-BD11-2399-D3BA7E13FF96}"/>
              </a:ext>
            </a:extLst>
          </p:cNvPr>
          <p:cNvSpPr>
            <a:spLocks noGrp="1"/>
          </p:cNvSpPr>
          <p:nvPr>
            <p:ph idx="1"/>
          </p:nvPr>
        </p:nvSpPr>
        <p:spPr/>
        <p:txBody>
          <a:bodyPr>
            <a:normAutofit fontScale="70000" lnSpcReduction="20000"/>
          </a:bodyPr>
          <a:lstStyle/>
          <a:p>
            <a:r>
              <a:rPr lang="en-US" dirty="0"/>
              <a:t>Chapter formation / history / organization / membership</a:t>
            </a:r>
          </a:p>
          <a:p>
            <a:r>
              <a:rPr lang="en-US" dirty="0"/>
              <a:t>Chapter initiatives / committees</a:t>
            </a:r>
          </a:p>
          <a:p>
            <a:pPr lvl="1"/>
            <a:r>
              <a:rPr lang="en-US" dirty="0"/>
              <a:t>Legislation/ordinances</a:t>
            </a:r>
          </a:p>
          <a:p>
            <a:pPr lvl="2"/>
            <a:r>
              <a:rPr lang="en-US" dirty="0">
                <a:hlinkClick r:id="rId2"/>
              </a:rPr>
              <a:t>NSPA work</a:t>
            </a:r>
            <a:endParaRPr lang="en-US" dirty="0"/>
          </a:p>
          <a:p>
            <a:pPr lvl="2"/>
            <a:r>
              <a:rPr lang="en-US" dirty="0"/>
              <a:t>Local ordinance: Albuquerque, Santa Fe, Angel Fire, Taos, Las Cruces</a:t>
            </a:r>
          </a:p>
          <a:p>
            <a:pPr lvl="3"/>
            <a:r>
              <a:rPr lang="en-US" dirty="0">
                <a:hlinkClick r:id="rId3"/>
              </a:rPr>
              <a:t>Realize Las Cruces</a:t>
            </a:r>
            <a:endParaRPr lang="en-US" dirty="0"/>
          </a:p>
          <a:p>
            <a:pPr lvl="1"/>
            <a:r>
              <a:rPr lang="en-US" dirty="0"/>
              <a:t>Education/outreach/engagement</a:t>
            </a:r>
          </a:p>
          <a:p>
            <a:pPr lvl="2"/>
            <a:r>
              <a:rPr lang="en-US" dirty="0"/>
              <a:t>NMOGA</a:t>
            </a:r>
          </a:p>
          <a:p>
            <a:pPr lvl="2"/>
            <a:r>
              <a:rPr lang="en-US" dirty="0"/>
              <a:t>Tabling events, talks</a:t>
            </a:r>
          </a:p>
          <a:p>
            <a:pPr lvl="2"/>
            <a:r>
              <a:rPr lang="en-US" dirty="0"/>
              <a:t>Development of materials</a:t>
            </a:r>
          </a:p>
          <a:p>
            <a:pPr lvl="2"/>
            <a:r>
              <a:rPr lang="en-US" dirty="0"/>
              <a:t>ASLC help!</a:t>
            </a:r>
          </a:p>
          <a:p>
            <a:pPr lvl="1"/>
            <a:r>
              <a:rPr lang="en-US" dirty="0" err="1"/>
              <a:t>DarkSky</a:t>
            </a:r>
            <a:r>
              <a:rPr lang="en-US" dirty="0"/>
              <a:t> places</a:t>
            </a:r>
          </a:p>
          <a:p>
            <a:pPr lvl="2"/>
            <a:r>
              <a:rPr lang="en-US" dirty="0"/>
              <a:t>New NM </a:t>
            </a:r>
            <a:r>
              <a:rPr lang="en-US" dirty="0" err="1"/>
              <a:t>DarkSky</a:t>
            </a:r>
            <a:r>
              <a:rPr lang="en-US" dirty="0"/>
              <a:t> places</a:t>
            </a:r>
          </a:p>
          <a:p>
            <a:pPr lvl="2"/>
            <a:r>
              <a:rPr lang="en-US" dirty="0"/>
              <a:t>Cosmic Campground</a:t>
            </a:r>
          </a:p>
          <a:p>
            <a:pPr lvl="1"/>
            <a:r>
              <a:rPr lang="en-US" dirty="0"/>
              <a:t>Economic impact</a:t>
            </a:r>
          </a:p>
          <a:p>
            <a:pPr lvl="2"/>
            <a:r>
              <a:rPr lang="en-US" dirty="0"/>
              <a:t>Economic impact report</a:t>
            </a:r>
          </a:p>
          <a:p>
            <a:r>
              <a:rPr lang="en-US" dirty="0"/>
              <a:t>Resources : </a:t>
            </a:r>
            <a:r>
              <a:rPr lang="en-US" dirty="0">
                <a:hlinkClick r:id="rId4"/>
              </a:rPr>
              <a:t>nmdarksky.org  </a:t>
            </a:r>
            <a:r>
              <a:rPr lang="en-US" dirty="0"/>
              <a:t>web site</a:t>
            </a:r>
          </a:p>
        </p:txBody>
      </p:sp>
    </p:spTree>
    <p:extLst>
      <p:ext uri="{BB962C8B-B14F-4D97-AF65-F5344CB8AC3E}">
        <p14:creationId xmlns:p14="http://schemas.microsoft.com/office/powerpoint/2010/main" val="3929605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1EA9-EAD2-8FEA-9EC4-B543BB45AC97}"/>
              </a:ext>
            </a:extLst>
          </p:cNvPr>
          <p:cNvSpPr>
            <a:spLocks noGrp="1"/>
          </p:cNvSpPr>
          <p:nvPr>
            <p:ph type="title"/>
          </p:nvPr>
        </p:nvSpPr>
        <p:spPr>
          <a:xfrm>
            <a:off x="547255" y="129597"/>
            <a:ext cx="10515600" cy="1325563"/>
          </a:xfrm>
        </p:spPr>
        <p:txBody>
          <a:bodyPr/>
          <a:lstStyle/>
          <a:p>
            <a:r>
              <a:rPr lang="en-US" dirty="0" err="1">
                <a:solidFill>
                  <a:schemeClr val="bg1"/>
                </a:solidFill>
              </a:rPr>
              <a:t>DarkSky</a:t>
            </a:r>
            <a:r>
              <a:rPr lang="en-US" dirty="0">
                <a:solidFill>
                  <a:schemeClr val="bg1"/>
                </a:solidFill>
              </a:rPr>
              <a:t> Reserves</a:t>
            </a:r>
          </a:p>
        </p:txBody>
      </p:sp>
      <p:sp>
        <p:nvSpPr>
          <p:cNvPr id="3" name="Content Placeholder 2">
            <a:extLst>
              <a:ext uri="{FF2B5EF4-FFF2-40B4-BE49-F238E27FC236}">
                <a16:creationId xmlns:a16="http://schemas.microsoft.com/office/drawing/2014/main" id="{5DB40FF8-6F90-D7AF-021D-ACD03E683B51}"/>
              </a:ext>
            </a:extLst>
          </p:cNvPr>
          <p:cNvSpPr>
            <a:spLocks noGrp="1"/>
          </p:cNvSpPr>
          <p:nvPr>
            <p:ph idx="1"/>
          </p:nvPr>
        </p:nvSpPr>
        <p:spPr>
          <a:xfrm>
            <a:off x="1129145" y="1455160"/>
            <a:ext cx="10515600" cy="4351338"/>
          </a:xfrm>
        </p:spPr>
        <p:txBody>
          <a:bodyPr>
            <a:noAutofit/>
          </a:bodyPr>
          <a:lstStyle/>
          <a:p>
            <a:pPr marL="0" indent="0" algn="l">
              <a:buNone/>
            </a:pPr>
            <a:r>
              <a:rPr lang="en-US" sz="1400" b="1" i="0" dirty="0">
                <a:solidFill>
                  <a:schemeClr val="bg1"/>
                </a:solidFill>
                <a:effectLst/>
                <a:latin typeface="TT Norms"/>
              </a:rPr>
              <a:t>Eligibility criteria — Core</a:t>
            </a:r>
          </a:p>
          <a:p>
            <a:pPr algn="l"/>
            <a:r>
              <a:rPr lang="en-US" sz="1400" b="1" i="0" dirty="0">
                <a:solidFill>
                  <a:schemeClr val="bg1"/>
                </a:solidFill>
                <a:effectLst/>
                <a:latin typeface="TT Norms"/>
              </a:rPr>
              <a:t>Management</a:t>
            </a:r>
            <a:r>
              <a:rPr lang="en-US" sz="1400" b="0" i="0" dirty="0">
                <a:solidFill>
                  <a:schemeClr val="bg1"/>
                </a:solidFill>
                <a:effectLst/>
                <a:latin typeface="TT Norms"/>
              </a:rPr>
              <a:t> — May be publicly or privately owned, but the applicant must demonstrate how the site is legally protected.</a:t>
            </a:r>
          </a:p>
          <a:p>
            <a:pPr algn="l"/>
            <a:r>
              <a:rPr lang="en-US" sz="1400" b="1" i="0" dirty="0">
                <a:solidFill>
                  <a:schemeClr val="bg1"/>
                </a:solidFill>
                <a:effectLst/>
                <a:latin typeface="TT Norms"/>
              </a:rPr>
              <a:t>Nighttime public access</a:t>
            </a:r>
            <a:r>
              <a:rPr lang="en-US" sz="1400" b="0" i="0" dirty="0">
                <a:solidFill>
                  <a:schemeClr val="bg1"/>
                </a:solidFill>
                <a:effectLst/>
                <a:latin typeface="TT Norms"/>
              </a:rPr>
              <a:t> — The core must provide the opportunity for public nighttime access, with or without supervision. A portion of designated land may meet this requirement, or access may be available for a fraction of the length of the night.</a:t>
            </a:r>
          </a:p>
          <a:p>
            <a:pPr algn="l"/>
            <a:r>
              <a:rPr lang="en-US" sz="1400" b="1" i="0" dirty="0">
                <a:solidFill>
                  <a:schemeClr val="bg1"/>
                </a:solidFill>
                <a:effectLst/>
                <a:latin typeface="TT Norms"/>
              </a:rPr>
              <a:t>Night sky quality</a:t>
            </a:r>
            <a:r>
              <a:rPr lang="en-US" sz="1400" b="0" i="0" dirty="0">
                <a:solidFill>
                  <a:schemeClr val="bg1"/>
                </a:solidFill>
                <a:effectLst/>
                <a:latin typeface="TT Norms"/>
              </a:rPr>
              <a:t> — Cores are, by their nature, situated in proximity to gateway communities, which may impact areas of the core’s night sky quality. To meet </a:t>
            </a:r>
            <a:r>
              <a:rPr lang="en-US" sz="1400" b="0" i="0" dirty="0" err="1">
                <a:solidFill>
                  <a:schemeClr val="bg1"/>
                </a:solidFill>
                <a:effectLst/>
                <a:latin typeface="TT Norms"/>
              </a:rPr>
              <a:t>DarkSky’s</a:t>
            </a:r>
            <a:r>
              <a:rPr lang="en-US" sz="1400" b="0" i="0" dirty="0">
                <a:solidFill>
                  <a:schemeClr val="bg1"/>
                </a:solidFill>
                <a:effectLst/>
                <a:latin typeface="TT Norms"/>
              </a:rPr>
              <a:t> definition of </a:t>
            </a:r>
            <a:r>
              <a:rPr lang="en-US" sz="1400" b="0" i="1" dirty="0">
                <a:solidFill>
                  <a:schemeClr val="bg1"/>
                </a:solidFill>
                <a:effectLst/>
                <a:latin typeface="TT Norms"/>
              </a:rPr>
              <a:t>dark</a:t>
            </a:r>
            <a:r>
              <a:rPr lang="en-US" sz="1400" b="0" i="0" dirty="0">
                <a:solidFill>
                  <a:schemeClr val="bg1"/>
                </a:solidFill>
                <a:effectLst/>
                <a:latin typeface="TT Norms"/>
              </a:rPr>
              <a:t> skies, the core must demonstrate that the Milky Way is visible on a typical night. These conditions correspond approximately to a visual-band zenith luminance of 21.2 magnitudes per square arcsecond or greater and a naked eye limiting magnitude (NELM) of +6. </a:t>
            </a:r>
          </a:p>
          <a:p>
            <a:pPr algn="l"/>
            <a:r>
              <a:rPr lang="en-US" sz="1400" b="1" i="0" dirty="0">
                <a:solidFill>
                  <a:schemeClr val="bg1"/>
                </a:solidFill>
                <a:effectLst/>
                <a:latin typeface="TT Norms"/>
              </a:rPr>
              <a:t>Location</a:t>
            </a:r>
            <a:r>
              <a:rPr lang="en-US" sz="1400" b="0" i="0" dirty="0">
                <a:solidFill>
                  <a:schemeClr val="bg1"/>
                </a:solidFill>
                <a:effectLst/>
                <a:latin typeface="TT Norms"/>
              </a:rPr>
              <a:t> — The core zone boundaries must be drawn according to, and consistent with, the following principles:</a:t>
            </a:r>
          </a:p>
          <a:p>
            <a:pPr algn="l">
              <a:buFont typeface="+mj-lt"/>
              <a:buAutoNum type="arabicPeriod"/>
            </a:pPr>
            <a:r>
              <a:rPr lang="en-US" sz="1400" b="0" i="0" dirty="0">
                <a:solidFill>
                  <a:schemeClr val="bg1"/>
                </a:solidFill>
                <a:effectLst/>
                <a:latin typeface="TT Norms"/>
              </a:rPr>
              <a:t>A core area does not have a minimum area requirement but must provide sufficient area to meet the outreach and public access requirements described in the Guidelines.</a:t>
            </a:r>
          </a:p>
          <a:p>
            <a:pPr algn="l">
              <a:buFont typeface="+mj-lt"/>
              <a:buAutoNum type="arabicPeriod"/>
            </a:pPr>
            <a:r>
              <a:rPr lang="en-US" sz="1400" b="0" i="0" dirty="0">
                <a:solidFill>
                  <a:schemeClr val="bg1"/>
                </a:solidFill>
                <a:effectLst/>
                <a:latin typeface="TT Norms"/>
              </a:rPr>
              <a:t>The proposed core area boundary may take any shape and may follow logical or natural geographic features.</a:t>
            </a:r>
          </a:p>
          <a:p>
            <a:pPr algn="l">
              <a:buFont typeface="+mj-lt"/>
              <a:buAutoNum type="arabicPeriod"/>
            </a:pPr>
            <a:r>
              <a:rPr lang="en-US" sz="1400" b="0" i="0" dirty="0">
                <a:solidFill>
                  <a:schemeClr val="bg1"/>
                </a:solidFill>
                <a:effectLst/>
                <a:latin typeface="TT Norms"/>
              </a:rPr>
              <a:t>The core need not be a single, contiguous piece land; up to three cores may be defined, but this approach must be justified in the application document.</a:t>
            </a:r>
          </a:p>
          <a:p>
            <a:pPr algn="l">
              <a:buFont typeface="+mj-lt"/>
              <a:buAutoNum type="arabicPeriod"/>
            </a:pPr>
            <a:r>
              <a:rPr lang="en-US" sz="1400" b="0" i="0" dirty="0">
                <a:solidFill>
                  <a:schemeClr val="bg1"/>
                </a:solidFill>
                <a:effectLst/>
                <a:latin typeface="TT Norms"/>
              </a:rPr>
              <a:t>If the core includes a publicly protected area, such as a national or regional park, it must strive to fully encompass the boundaries of that area.</a:t>
            </a:r>
          </a:p>
          <a:p>
            <a:r>
              <a:rPr lang="en-US" sz="1400" b="1" i="0" dirty="0">
                <a:solidFill>
                  <a:schemeClr val="bg1"/>
                </a:solidFill>
                <a:effectLst/>
                <a:latin typeface="TT Norms"/>
              </a:rPr>
              <a:t>Resources</a:t>
            </a:r>
            <a:r>
              <a:rPr lang="en-US" sz="1400" b="0" i="0" dirty="0">
                <a:solidFill>
                  <a:schemeClr val="bg1"/>
                </a:solidFill>
                <a:effectLst/>
                <a:latin typeface="TT Norms"/>
              </a:rPr>
              <a:t> — The core must be able and willing to commit to regular outreach efforts, external communications to educate both visitors and periphery communities about dark skies and light pollution, and meeting the 67%, 90%, and 100% lighting compliance rate timeline. It is strongly recommended for the Reserve to build a steering committee of key partners to organize efforts at the landscape scale.</a:t>
            </a:r>
            <a:br>
              <a:rPr lang="en-US" sz="1400" dirty="0">
                <a:solidFill>
                  <a:schemeClr val="bg1"/>
                </a:solidFill>
              </a:rPr>
            </a:br>
            <a:endParaRPr lang="en-US" sz="1400" dirty="0">
              <a:solidFill>
                <a:schemeClr val="bg1"/>
              </a:solidFill>
            </a:endParaRPr>
          </a:p>
        </p:txBody>
      </p:sp>
      <p:pic>
        <p:nvPicPr>
          <p:cNvPr id="5" name="Picture 4" descr="A logo with a globe and a pin&#10;&#10;Description automatically generated">
            <a:extLst>
              <a:ext uri="{FF2B5EF4-FFF2-40B4-BE49-F238E27FC236}">
                <a16:creationId xmlns:a16="http://schemas.microsoft.com/office/drawing/2014/main" id="{1024B556-FBE3-9106-BDE9-93A38D4C3894}"/>
              </a:ext>
            </a:extLst>
          </p:cNvPr>
          <p:cNvPicPr>
            <a:picLocks noChangeAspect="1"/>
          </p:cNvPicPr>
          <p:nvPr/>
        </p:nvPicPr>
        <p:blipFill>
          <a:blip r:embed="rId4"/>
          <a:stretch>
            <a:fillRect/>
          </a:stretch>
        </p:blipFill>
        <p:spPr>
          <a:xfrm>
            <a:off x="9847521" y="365125"/>
            <a:ext cx="1506279" cy="1506279"/>
          </a:xfrm>
          <a:prstGeom prst="rect">
            <a:avLst/>
          </a:prstGeom>
        </p:spPr>
      </p:pic>
    </p:spTree>
    <p:extLst>
      <p:ext uri="{BB962C8B-B14F-4D97-AF65-F5344CB8AC3E}">
        <p14:creationId xmlns:p14="http://schemas.microsoft.com/office/powerpoint/2010/main" val="969340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1EA9-EAD2-8FEA-9EC4-B543BB45AC97}"/>
              </a:ext>
            </a:extLst>
          </p:cNvPr>
          <p:cNvSpPr>
            <a:spLocks noGrp="1"/>
          </p:cNvSpPr>
          <p:nvPr>
            <p:ph type="title"/>
          </p:nvPr>
        </p:nvSpPr>
        <p:spPr>
          <a:xfrm>
            <a:off x="285952" y="-39616"/>
            <a:ext cx="10515600" cy="1325563"/>
          </a:xfrm>
        </p:spPr>
        <p:txBody>
          <a:bodyPr/>
          <a:lstStyle/>
          <a:p>
            <a:r>
              <a:rPr lang="en-US" dirty="0" err="1">
                <a:solidFill>
                  <a:schemeClr val="bg1"/>
                </a:solidFill>
              </a:rPr>
              <a:t>DarkSky</a:t>
            </a:r>
            <a:r>
              <a:rPr lang="en-US" dirty="0">
                <a:solidFill>
                  <a:schemeClr val="bg1"/>
                </a:solidFill>
              </a:rPr>
              <a:t> Reserves</a:t>
            </a:r>
          </a:p>
        </p:txBody>
      </p:sp>
      <p:sp>
        <p:nvSpPr>
          <p:cNvPr id="3" name="Content Placeholder 2">
            <a:extLst>
              <a:ext uri="{FF2B5EF4-FFF2-40B4-BE49-F238E27FC236}">
                <a16:creationId xmlns:a16="http://schemas.microsoft.com/office/drawing/2014/main" id="{5DB40FF8-6F90-D7AF-021D-ACD03E683B51}"/>
              </a:ext>
            </a:extLst>
          </p:cNvPr>
          <p:cNvSpPr>
            <a:spLocks noGrp="1"/>
          </p:cNvSpPr>
          <p:nvPr>
            <p:ph idx="1"/>
          </p:nvPr>
        </p:nvSpPr>
        <p:spPr>
          <a:xfrm>
            <a:off x="838200" y="702006"/>
            <a:ext cx="10515600" cy="4351338"/>
          </a:xfrm>
        </p:spPr>
        <p:txBody>
          <a:bodyPr>
            <a:noAutofit/>
          </a:bodyPr>
          <a:lstStyle/>
          <a:p>
            <a:pPr algn="l"/>
            <a:endParaRPr lang="en-US" sz="1400" b="0" i="0" dirty="0">
              <a:solidFill>
                <a:schemeClr val="bg1"/>
              </a:solidFill>
              <a:effectLst/>
              <a:latin typeface="TT Norms"/>
            </a:endParaRPr>
          </a:p>
          <a:p>
            <a:pPr marL="0" indent="0" algn="l">
              <a:buNone/>
            </a:pPr>
            <a:r>
              <a:rPr lang="en-US" sz="1400" b="1" i="0" dirty="0">
                <a:solidFill>
                  <a:schemeClr val="bg1"/>
                </a:solidFill>
                <a:effectLst/>
                <a:latin typeface="TT Norms"/>
              </a:rPr>
              <a:t>Eligibility criteria — Periphery</a:t>
            </a:r>
          </a:p>
          <a:p>
            <a:pPr algn="l"/>
            <a:r>
              <a:rPr lang="en-US" sz="1400" b="1" i="0" dirty="0">
                <a:solidFill>
                  <a:schemeClr val="bg1"/>
                </a:solidFill>
                <a:effectLst/>
                <a:latin typeface="TT Norms"/>
              </a:rPr>
              <a:t>Management</a:t>
            </a:r>
            <a:r>
              <a:rPr lang="en-US" sz="1400" b="0" i="0" dirty="0">
                <a:solidFill>
                  <a:schemeClr val="bg1"/>
                </a:solidFill>
                <a:effectLst/>
                <a:latin typeface="TT Norms"/>
              </a:rPr>
              <a:t> — At least 80% of the total population </a:t>
            </a:r>
            <a:r>
              <a:rPr lang="en-US" sz="1400" b="0" i="1" dirty="0">
                <a:solidFill>
                  <a:schemeClr val="bg1"/>
                </a:solidFill>
                <a:effectLst/>
                <a:latin typeface="TT Norms"/>
              </a:rPr>
              <a:t>and</a:t>
            </a:r>
            <a:r>
              <a:rPr lang="en-US" sz="1400" b="0" i="0" dirty="0">
                <a:solidFill>
                  <a:schemeClr val="bg1"/>
                </a:solidFill>
                <a:effectLst/>
                <a:latin typeface="TT Norms"/>
              </a:rPr>
              <a:t> 80% of the land area within the proposed peripheral area must participate in the Reserve efforts. This includes communities; regional governmental areas such as counties, districts, and municipalities; and publicly and privately owned managed areas. Participation includes adopting a quality comprehensive Lighting Management Plan or Policy (LMP) that applies to all private and public landowners within the area of protection.</a:t>
            </a:r>
          </a:p>
          <a:p>
            <a:pPr algn="l"/>
            <a:r>
              <a:rPr lang="en-US" sz="1400" b="1" i="0" dirty="0">
                <a:solidFill>
                  <a:schemeClr val="bg1"/>
                </a:solidFill>
                <a:effectLst/>
                <a:latin typeface="TT Norms"/>
              </a:rPr>
              <a:t>Nighttime public access</a:t>
            </a:r>
            <a:r>
              <a:rPr lang="en-US" sz="1400" b="0" i="0" dirty="0">
                <a:solidFill>
                  <a:schemeClr val="bg1"/>
                </a:solidFill>
                <a:effectLst/>
                <a:latin typeface="TT Norms"/>
              </a:rPr>
              <a:t> — The emphasis for public access is focused on the </a:t>
            </a:r>
            <a:r>
              <a:rPr lang="en-US" sz="1400" b="0" i="1" dirty="0">
                <a:solidFill>
                  <a:schemeClr val="bg1"/>
                </a:solidFill>
                <a:effectLst/>
                <a:latin typeface="TT Norms"/>
              </a:rPr>
              <a:t>dark</a:t>
            </a:r>
            <a:r>
              <a:rPr lang="en-US" sz="1400" b="0" i="0" dirty="0">
                <a:solidFill>
                  <a:schemeClr val="bg1"/>
                </a:solidFill>
                <a:effectLst/>
                <a:latin typeface="TT Norms"/>
              </a:rPr>
              <a:t> core area, but other areas throughout the Reserve are welcome to encourage nighttime viewing experiences.</a:t>
            </a:r>
          </a:p>
          <a:p>
            <a:pPr algn="l"/>
            <a:r>
              <a:rPr lang="en-US" sz="1400" b="1" i="0" dirty="0">
                <a:solidFill>
                  <a:schemeClr val="bg1"/>
                </a:solidFill>
                <a:effectLst/>
                <a:latin typeface="TT Norms"/>
              </a:rPr>
              <a:t>Night sky quality</a:t>
            </a:r>
            <a:r>
              <a:rPr lang="en-US" sz="1400" b="0" i="0" dirty="0">
                <a:solidFill>
                  <a:schemeClr val="bg1"/>
                </a:solidFill>
                <a:effectLst/>
                <a:latin typeface="TT Norms"/>
              </a:rPr>
              <a:t> — There are no night sky requirements for the periphery. However, the Reserve should plan on monitoring night sky quality throughout the periphery to assess changes in this resource, especially with community participation to further protect the core area with its lighting choices.</a:t>
            </a:r>
          </a:p>
          <a:p>
            <a:pPr algn="l"/>
            <a:r>
              <a:rPr lang="en-US" sz="1400" b="1" i="0" dirty="0">
                <a:solidFill>
                  <a:schemeClr val="bg1"/>
                </a:solidFill>
                <a:effectLst/>
                <a:latin typeface="TT Norms"/>
              </a:rPr>
              <a:t>Location</a:t>
            </a:r>
            <a:r>
              <a:rPr lang="en-US" sz="1400" b="0" i="0" dirty="0">
                <a:solidFill>
                  <a:schemeClr val="bg1"/>
                </a:solidFill>
                <a:effectLst/>
                <a:latin typeface="TT Norms"/>
              </a:rPr>
              <a:t> — The peripheral zone boundaries must be drawn according to, and consistent with, the following principles:</a:t>
            </a:r>
          </a:p>
          <a:p>
            <a:pPr algn="l">
              <a:buFont typeface="+mj-lt"/>
              <a:buAutoNum type="arabicPeriod"/>
            </a:pPr>
            <a:r>
              <a:rPr lang="en-US" sz="1400" b="0" i="0" dirty="0">
                <a:solidFill>
                  <a:schemeClr val="bg1"/>
                </a:solidFill>
                <a:effectLst/>
                <a:latin typeface="TT Norms"/>
              </a:rPr>
              <a:t>The proposed peripheral zone boundary must be singular and contiguous, and must completely enclose the core zone. It may take any shape and may follow logical or natural geographic features.</a:t>
            </a:r>
          </a:p>
          <a:p>
            <a:pPr algn="l">
              <a:buFont typeface="+mj-lt"/>
              <a:buAutoNum type="arabicPeriod"/>
            </a:pPr>
            <a:r>
              <a:rPr lang="en-US" sz="1400" b="0" i="0" dirty="0">
                <a:solidFill>
                  <a:schemeClr val="bg1"/>
                </a:solidFill>
                <a:effectLst/>
                <a:latin typeface="TT Norms"/>
              </a:rPr>
              <a:t>The peripheral area (including the core) must encompass a minimum of 700 square kilometers (270 square miles or 173,000 acres), roughly equivalent to a circle of 15-km (9.3-mi) radius, </a:t>
            </a:r>
            <a:r>
              <a:rPr lang="en-US" sz="1400" b="0" i="1" dirty="0">
                <a:solidFill>
                  <a:schemeClr val="bg1"/>
                </a:solidFill>
                <a:effectLst/>
                <a:latin typeface="TT Norms"/>
              </a:rPr>
              <a:t>or</a:t>
            </a:r>
            <a:r>
              <a:rPr lang="en-US" sz="1400" b="0" i="0" dirty="0">
                <a:solidFill>
                  <a:schemeClr val="bg1"/>
                </a:solidFill>
                <a:effectLst/>
                <a:latin typeface="TT Norms"/>
              </a:rPr>
              <a:t> a land area sufficient to mitigate 80% of current and expected future light pollution threats to the core.</a:t>
            </a:r>
          </a:p>
          <a:p>
            <a:pPr algn="l">
              <a:buFont typeface="+mj-lt"/>
              <a:buAutoNum type="arabicPeriod"/>
            </a:pPr>
            <a:r>
              <a:rPr lang="en-US" sz="1400" b="0" i="0" dirty="0">
                <a:solidFill>
                  <a:schemeClr val="bg1"/>
                </a:solidFill>
                <a:effectLst/>
                <a:latin typeface="TT Norms"/>
              </a:rPr>
              <a:t>Large areas of open water, such as oceans, bays, and larger lakes, do not count toward the 700-square-kilometer / 80% requirement.</a:t>
            </a:r>
          </a:p>
          <a:p>
            <a:pPr algn="l">
              <a:buFont typeface="+mj-lt"/>
              <a:buAutoNum type="arabicPeriod"/>
            </a:pPr>
            <a:r>
              <a:rPr lang="en-US" sz="1400" b="0" i="0" dirty="0">
                <a:solidFill>
                  <a:schemeClr val="bg1"/>
                </a:solidFill>
                <a:effectLst/>
                <a:latin typeface="TT Norms"/>
              </a:rPr>
              <a:t>The boundaries of neither core nor periphery must be arbitrarily drawn to omit areas that would increase the difficulty of achieving the Reserve status, but must instead embrace these areas as an opportunity for improvement.</a:t>
            </a:r>
          </a:p>
          <a:p>
            <a:pPr algn="l"/>
            <a:r>
              <a:rPr lang="en-US" sz="1400" b="1" i="0" dirty="0">
                <a:solidFill>
                  <a:schemeClr val="bg1"/>
                </a:solidFill>
                <a:effectLst/>
                <a:latin typeface="TT Norms"/>
              </a:rPr>
              <a:t>Resources </a:t>
            </a:r>
            <a:r>
              <a:rPr lang="en-US" sz="1400" b="0" i="0" dirty="0">
                <a:solidFill>
                  <a:schemeClr val="bg1"/>
                </a:solidFill>
                <a:effectLst/>
                <a:latin typeface="TT Norms"/>
              </a:rPr>
              <a:t>— Participating communities must have a program, through education, economic incentives, permitting, or regulation, to encourage all new outdoor lighting fixtures to conform to the relevant regulation or guidelines for night sky friendly lighting.</a:t>
            </a:r>
          </a:p>
          <a:p>
            <a:pPr algn="l"/>
            <a:r>
              <a:rPr lang="en-US" sz="1400" b="0" i="0" dirty="0">
                <a:solidFill>
                  <a:schemeClr val="bg1"/>
                </a:solidFill>
                <a:effectLst/>
                <a:latin typeface="TT Norms"/>
              </a:rPr>
              <a:t>Communities must have a number of examples of conforming lighting installations proportional to the size of the population they serve, both on roadways </a:t>
            </a:r>
            <a:r>
              <a:rPr lang="en-US" sz="1400" b="0" i="1" dirty="0">
                <a:solidFill>
                  <a:schemeClr val="bg1"/>
                </a:solidFill>
                <a:effectLst/>
                <a:latin typeface="TT Norms"/>
              </a:rPr>
              <a:t>and</a:t>
            </a:r>
            <a:r>
              <a:rPr lang="en-US" sz="1400" b="0" i="0" dirty="0">
                <a:solidFill>
                  <a:schemeClr val="bg1"/>
                </a:solidFill>
                <a:effectLst/>
                <a:latin typeface="TT Norms"/>
              </a:rPr>
              <a:t> on different private sites.</a:t>
            </a:r>
          </a:p>
          <a:p>
            <a:pPr algn="l"/>
            <a:r>
              <a:rPr lang="en-US" sz="1400" b="0" i="0" dirty="0">
                <a:solidFill>
                  <a:schemeClr val="bg1"/>
                </a:solidFill>
                <a:effectLst/>
                <a:latin typeface="TT Norms"/>
              </a:rPr>
              <a:t>Those entities interested in applying as a Reserve must identify the core and periphery areas in their inquiry, and must provide detailed maps showing the boundaries of these proposed areas. Inquiries that need additional guidance in selecting these areas and partners are encouraged to reach out to </a:t>
            </a:r>
            <a:r>
              <a:rPr lang="en-US" sz="1400" b="0" i="0" dirty="0" err="1">
                <a:solidFill>
                  <a:schemeClr val="bg1"/>
                </a:solidFill>
                <a:effectLst/>
                <a:latin typeface="TT Norms"/>
              </a:rPr>
              <a:t>DarkSky</a:t>
            </a:r>
            <a:r>
              <a:rPr lang="en-US" sz="1400" b="0" i="0" dirty="0">
                <a:solidFill>
                  <a:schemeClr val="bg1"/>
                </a:solidFill>
                <a:effectLst/>
                <a:latin typeface="TT Norms"/>
              </a:rPr>
              <a:t> Program staff with some preliminary suggestions as to where and how they want to build the Reserve.</a:t>
            </a:r>
          </a:p>
          <a:p>
            <a:br>
              <a:rPr lang="en-US" sz="1400" dirty="0">
                <a:solidFill>
                  <a:schemeClr val="bg1"/>
                </a:solidFill>
              </a:rPr>
            </a:br>
            <a:endParaRPr lang="en-US" sz="1400" dirty="0">
              <a:solidFill>
                <a:schemeClr val="bg1"/>
              </a:solidFill>
            </a:endParaRPr>
          </a:p>
        </p:txBody>
      </p:sp>
      <p:pic>
        <p:nvPicPr>
          <p:cNvPr id="5" name="Picture 4" descr="A logo with a globe and a pin&#10;&#10;Description automatically generated">
            <a:extLst>
              <a:ext uri="{FF2B5EF4-FFF2-40B4-BE49-F238E27FC236}">
                <a16:creationId xmlns:a16="http://schemas.microsoft.com/office/drawing/2014/main" id="{1024B556-FBE3-9106-BDE9-93A38D4C3894}"/>
              </a:ext>
            </a:extLst>
          </p:cNvPr>
          <p:cNvPicPr>
            <a:picLocks noChangeAspect="1"/>
          </p:cNvPicPr>
          <p:nvPr/>
        </p:nvPicPr>
        <p:blipFill>
          <a:blip r:embed="rId4"/>
          <a:stretch>
            <a:fillRect/>
          </a:stretch>
        </p:blipFill>
        <p:spPr>
          <a:xfrm>
            <a:off x="9847521" y="365125"/>
            <a:ext cx="1506279" cy="1506279"/>
          </a:xfrm>
          <a:prstGeom prst="rect">
            <a:avLst/>
          </a:prstGeom>
        </p:spPr>
      </p:pic>
    </p:spTree>
    <p:extLst>
      <p:ext uri="{BB962C8B-B14F-4D97-AF65-F5344CB8AC3E}">
        <p14:creationId xmlns:p14="http://schemas.microsoft.com/office/powerpoint/2010/main" val="2652726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2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01" name="Google Shape;301;p22"/>
          <p:cNvSpPr txBox="1"/>
          <p:nvPr/>
        </p:nvSpPr>
        <p:spPr>
          <a:xfrm>
            <a:off x="140854" y="5904878"/>
            <a:ext cx="8501400" cy="732508"/>
          </a:xfrm>
          <a:prstGeom prst="rect">
            <a:avLst/>
          </a:prstGeom>
          <a:noFill/>
          <a:ln>
            <a:noFill/>
          </a:ln>
        </p:spPr>
        <p:txBody>
          <a:bodyPr spcFirstLastPara="1" wrap="square" lIns="0" tIns="0" rIns="0" bIns="0" anchor="t" anchorCtr="0">
            <a:spAutoFit/>
          </a:bodyPr>
          <a:lstStyle/>
          <a:p>
            <a:pPr>
              <a:lnSpc>
                <a:spcPct val="169976"/>
              </a:lnSpc>
            </a:pPr>
            <a:r>
              <a:rPr lang="en-US" sz="2800">
                <a:solidFill>
                  <a:srgbClr val="FFFFFF"/>
                </a:solidFill>
                <a:latin typeface="Raleway"/>
                <a:ea typeface="Raleway"/>
                <a:cs typeface="Raleway"/>
                <a:sym typeface="Raleway"/>
              </a:rPr>
              <a:t>Light pollution is increasing at 9.6% per year*</a:t>
            </a:r>
            <a:endParaRPr sz="1200"/>
          </a:p>
        </p:txBody>
      </p:sp>
      <p:sp>
        <p:nvSpPr>
          <p:cNvPr id="302" name="Google Shape;302;p22"/>
          <p:cNvSpPr/>
          <p:nvPr/>
        </p:nvSpPr>
        <p:spPr>
          <a:xfrm>
            <a:off x="140854" y="5600078"/>
            <a:ext cx="787401" cy="50801"/>
          </a:xfrm>
          <a:prstGeom prst="rect">
            <a:avLst/>
          </a:prstGeom>
          <a:solidFill>
            <a:srgbClr val="EBEFFE"/>
          </a:solidFill>
          <a:ln>
            <a:noFill/>
          </a:ln>
        </p:spPr>
        <p:txBody>
          <a:bodyPr spcFirstLastPara="1" wrap="square" lIns="60950" tIns="60950" rIns="60950" bIns="60950" anchor="ctr" anchorCtr="0">
            <a:noAutofit/>
          </a:bodyPr>
          <a:lstStyle/>
          <a:p>
            <a:endParaRPr sz="1200"/>
          </a:p>
        </p:txBody>
      </p:sp>
      <p:sp>
        <p:nvSpPr>
          <p:cNvPr id="303" name="Google Shape;303;p22"/>
          <p:cNvSpPr txBox="1"/>
          <p:nvPr/>
        </p:nvSpPr>
        <p:spPr>
          <a:xfrm>
            <a:off x="6706984" y="6616829"/>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a:solidFill>
                  <a:schemeClr val="lt1"/>
                </a:solidFill>
                <a:latin typeface="Raleway"/>
                <a:ea typeface="Raleway"/>
                <a:cs typeface="Raleway"/>
                <a:sym typeface="Raleway"/>
              </a:rPr>
              <a:t>*Per GloberatNight.org 2023 report</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3">
            <a:alphaModFix/>
          </a:blip>
          <a:srcRect/>
          <a:stretch/>
        </p:blipFill>
        <p:spPr>
          <a:xfrm>
            <a:off x="-1574800" y="-4483"/>
            <a:ext cx="8432800" cy="7294283"/>
          </a:xfrm>
          <a:prstGeom prst="rect">
            <a:avLst/>
          </a:prstGeom>
          <a:noFill/>
          <a:ln>
            <a:noFill/>
          </a:ln>
        </p:spPr>
      </p:pic>
      <p:sp>
        <p:nvSpPr>
          <p:cNvPr id="119" name="Google Shape;119;p4"/>
          <p:cNvSpPr/>
          <p:nvPr/>
        </p:nvSpPr>
        <p:spPr>
          <a:xfrm rot="-654212">
            <a:off x="5896992" y="-2152716"/>
            <a:ext cx="7713215" cy="103827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Google Shape;120;p4"/>
          <p:cNvSpPr txBox="1"/>
          <p:nvPr/>
        </p:nvSpPr>
        <p:spPr>
          <a:xfrm>
            <a:off x="4129488" y="71978"/>
            <a:ext cx="6964787" cy="15759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16325C"/>
                </a:solidFill>
                <a:effectLst/>
                <a:uLnTx/>
                <a:uFillTx/>
                <a:latin typeface="Raleway"/>
                <a:ea typeface="Raleway"/>
                <a:cs typeface="Raleway"/>
                <a:sym typeface="Raleway"/>
              </a:rPr>
              <a:t>WHAT IS LIGHT POLLUTION?</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Google Shape;121;p4"/>
          <p:cNvSpPr/>
          <p:nvPr/>
        </p:nvSpPr>
        <p:spPr>
          <a:xfrm rot="10800000" flipH="1">
            <a:off x="6576646" y="2027981"/>
            <a:ext cx="6096000" cy="30479"/>
          </a:xfrm>
          <a:prstGeom prst="rect">
            <a:avLst/>
          </a:prstGeom>
          <a:solidFill>
            <a:srgbClr val="16325C"/>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122;p4"/>
          <p:cNvSpPr txBox="1"/>
          <p:nvPr/>
        </p:nvSpPr>
        <p:spPr>
          <a:xfrm>
            <a:off x="8186311" y="6536723"/>
            <a:ext cx="3811200" cy="249299"/>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35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16325C"/>
                </a:solidFill>
                <a:effectLst/>
                <a:uLnTx/>
                <a:uFillTx/>
                <a:latin typeface="Raleway"/>
                <a:ea typeface="Raleway"/>
                <a:cs typeface="Raleway"/>
                <a:sym typeface="Raleway"/>
              </a:rPr>
              <a:t>DarkSky</a:t>
            </a:r>
            <a:r>
              <a:rPr kumimoji="0" lang="en-US" sz="1200" b="1" i="0" u="none" strike="noStrike" kern="1200" cap="none" spc="0" normalizeH="0" baseline="0" noProof="0" dirty="0">
                <a:ln>
                  <a:noFill/>
                </a:ln>
                <a:solidFill>
                  <a:srgbClr val="16325C"/>
                </a:solidFill>
                <a:effectLst/>
                <a:uLnTx/>
                <a:uFillTx/>
                <a:latin typeface="Raleway"/>
                <a:ea typeface="Raleway"/>
                <a:cs typeface="Raleway"/>
                <a:sym typeface="Raleway"/>
              </a:rPr>
              <a:t> International | 2024</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Google Shape;123;p4"/>
          <p:cNvSpPr txBox="1"/>
          <p:nvPr/>
        </p:nvSpPr>
        <p:spPr>
          <a:xfrm>
            <a:off x="-2184400" y="6216509"/>
            <a:ext cx="3811131" cy="249299"/>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35000"/>
              </a:lnSpc>
              <a:spcBef>
                <a:spcPts val="0"/>
              </a:spcBef>
              <a:spcAft>
                <a:spcPts val="0"/>
              </a:spcAft>
              <a:buClrTx/>
              <a:buSzTx/>
              <a:buFontTx/>
              <a:buNone/>
              <a:tabLst/>
              <a:defRPr/>
            </a:pPr>
            <a:r>
              <a:rPr kumimoji="0" lang="en-US" sz="1200" b="1" i="0" u="none" strike="noStrike" kern="1200" cap="none" spc="0" normalizeH="0" baseline="0" noProof="0">
                <a:ln>
                  <a:noFill/>
                </a:ln>
                <a:solidFill>
                  <a:srgbClr val="A5A5A5"/>
                </a:solidFill>
                <a:effectLst/>
                <a:uLnTx/>
                <a:uFillTx/>
                <a:latin typeface="Raleway"/>
                <a:ea typeface="Raleway"/>
                <a:cs typeface="Raleway"/>
                <a:sym typeface="Raleway"/>
              </a:rPr>
              <a:t>Image: Mike Knell </a:t>
            </a: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A7D624F-BA54-EFF1-0CA8-6903BC4A0141}"/>
              </a:ext>
            </a:extLst>
          </p:cNvPr>
          <p:cNvSpPr txBox="1"/>
          <p:nvPr/>
        </p:nvSpPr>
        <p:spPr>
          <a:xfrm>
            <a:off x="6858000" y="2686723"/>
            <a:ext cx="461175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Any adverse effect on humans or other animals from artificial light at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take several different forms</a:t>
            </a:r>
          </a:p>
        </p:txBody>
      </p:sp>
    </p:spTree>
    <p:extLst>
      <p:ext uri="{BB962C8B-B14F-4D97-AF65-F5344CB8AC3E}">
        <p14:creationId xmlns:p14="http://schemas.microsoft.com/office/powerpoint/2010/main" val="3881584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3" name="Picture 2" descr="A picture containing dark, night sky, outdoor object, night&#10;&#10;Description automatically generated">
            <a:extLst>
              <a:ext uri="{FF2B5EF4-FFF2-40B4-BE49-F238E27FC236}">
                <a16:creationId xmlns:a16="http://schemas.microsoft.com/office/drawing/2014/main" id="{A9884DBC-7774-0FBB-E419-D2D7B6257304}"/>
              </a:ext>
            </a:extLst>
          </p:cNvPr>
          <p:cNvPicPr>
            <a:picLocks noChangeAspect="1"/>
          </p:cNvPicPr>
          <p:nvPr/>
        </p:nvPicPr>
        <p:blipFill>
          <a:blip r:embed="rId3"/>
          <a:stretch>
            <a:fillRect/>
          </a:stretch>
        </p:blipFill>
        <p:spPr>
          <a:xfrm>
            <a:off x="0" y="-2286000"/>
            <a:ext cx="12192000" cy="9144000"/>
          </a:xfrm>
          <a:prstGeom prst="rect">
            <a:avLst/>
          </a:prstGeom>
        </p:spPr>
      </p:pic>
      <p:sp>
        <p:nvSpPr>
          <p:cNvPr id="131" name="Google Shape;131;p5"/>
          <p:cNvSpPr txBox="1"/>
          <p:nvPr/>
        </p:nvSpPr>
        <p:spPr>
          <a:xfrm>
            <a:off x="2547513" y="1178017"/>
            <a:ext cx="6672687" cy="55951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3033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4" name="Google Shape;134;p5"/>
          <p:cNvSpPr txBox="1"/>
          <p:nvPr/>
        </p:nvSpPr>
        <p:spPr>
          <a:xfrm>
            <a:off x="7943667" y="6626496"/>
            <a:ext cx="3811200" cy="249299"/>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35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Raleway"/>
                <a:ea typeface="Raleway"/>
                <a:cs typeface="Raleway"/>
                <a:sym typeface="Raleway"/>
              </a:rPr>
              <a:t>DarkSky</a:t>
            </a:r>
            <a:r>
              <a:rPr kumimoji="0" lang="en-US" sz="1200" b="1" i="0" u="none" strike="noStrike" kern="1200" cap="none" spc="0" normalizeH="0" baseline="0" noProof="0" dirty="0">
                <a:ln>
                  <a:noFill/>
                </a:ln>
                <a:solidFill>
                  <a:prstClr val="white"/>
                </a:solidFill>
                <a:effectLst/>
                <a:uLnTx/>
                <a:uFillTx/>
                <a:latin typeface="Raleway"/>
                <a:ea typeface="Raleway"/>
                <a:cs typeface="Raleway"/>
                <a:sym typeface="Raleway"/>
              </a:rPr>
              <a:t> International | 2024</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Google Shape;130;p5"/>
          <p:cNvSpPr txBox="1"/>
          <p:nvPr/>
        </p:nvSpPr>
        <p:spPr>
          <a:xfrm>
            <a:off x="7483366" y="934891"/>
            <a:ext cx="2997318" cy="78797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Raleway"/>
                <a:ea typeface="Raleway"/>
                <a:cs typeface="Raleway"/>
                <a:sym typeface="Raleway"/>
              </a:rPr>
              <a:t>SKYGLOW</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Google Shape;153;p7">
            <a:extLst>
              <a:ext uri="{FF2B5EF4-FFF2-40B4-BE49-F238E27FC236}">
                <a16:creationId xmlns:a16="http://schemas.microsoft.com/office/drawing/2014/main" id="{9FC19FEA-6D31-A088-8DF0-C9CF4DF1F942}"/>
              </a:ext>
            </a:extLst>
          </p:cNvPr>
          <p:cNvSpPr/>
          <p:nvPr/>
        </p:nvSpPr>
        <p:spPr>
          <a:xfrm>
            <a:off x="7483366" y="1906861"/>
            <a:ext cx="4906249" cy="27845"/>
          </a:xfrm>
          <a:prstGeom prst="rect">
            <a:avLst/>
          </a:prstGeom>
          <a:solidFill>
            <a:srgbClr val="FFFFFF">
              <a:alpha val="69411"/>
            </a:srgbClr>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988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sp>
        <p:nvSpPr>
          <p:cNvPr id="140" name="Google Shape;140;p6"/>
          <p:cNvSpPr txBox="1"/>
          <p:nvPr/>
        </p:nvSpPr>
        <p:spPr>
          <a:xfrm>
            <a:off x="8186313" y="1142367"/>
            <a:ext cx="6964787" cy="787973"/>
          </a:xfrm>
          <a:prstGeom prst="rect">
            <a:avLst/>
          </a:prstGeom>
          <a:noFill/>
          <a:ln>
            <a:noFill/>
          </a:ln>
        </p:spPr>
        <p:txBody>
          <a:bodyPr spcFirstLastPara="1" wrap="square" lIns="0" tIns="0" rIns="0" bIns="0" anchor="t" anchorCtr="0">
            <a:spAutoFit/>
          </a:bodyPr>
          <a:lstStyle/>
          <a:p>
            <a:pPr marL="0" marR="0" lvl="0" indent="0" algn="l" defTabSz="60963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FFFFFF"/>
                </a:solidFill>
                <a:effectLst/>
                <a:uLnTx/>
                <a:uFillTx/>
                <a:latin typeface="Raleway"/>
                <a:ea typeface="Raleway"/>
                <a:cs typeface="Raleway"/>
                <a:sym typeface="Raleway"/>
              </a:rPr>
              <a:t>GLARE</a:t>
            </a: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6"/>
          <p:cNvSpPr txBox="1"/>
          <p:nvPr/>
        </p:nvSpPr>
        <p:spPr>
          <a:xfrm>
            <a:off x="8186313" y="1902955"/>
            <a:ext cx="6672687" cy="559512"/>
          </a:xfrm>
          <a:prstGeom prst="rect">
            <a:avLst/>
          </a:prstGeom>
          <a:noFill/>
          <a:ln>
            <a:noFill/>
          </a:ln>
        </p:spPr>
        <p:txBody>
          <a:bodyPr spcFirstLastPara="1" wrap="square" lIns="0" tIns="0" rIns="0" bIns="0" anchor="t" anchorCtr="0">
            <a:spAutoFit/>
          </a:bodyPr>
          <a:lstStyle/>
          <a:p>
            <a:pPr marL="0" marR="0" lvl="0" indent="0" algn="l" defTabSz="609630" rtl="0" eaLnBrk="1" fontAlgn="auto" latinLnBrk="0" hangingPunct="1">
              <a:lnSpc>
                <a:spcPct val="303333"/>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 name="Google Shape;142;p6"/>
          <p:cNvSpPr txBox="1"/>
          <p:nvPr/>
        </p:nvSpPr>
        <p:spPr>
          <a:xfrm>
            <a:off x="8186313" y="2856023"/>
            <a:ext cx="6037687" cy="483850"/>
          </a:xfrm>
          <a:prstGeom prst="rect">
            <a:avLst/>
          </a:prstGeom>
          <a:noFill/>
          <a:ln>
            <a:noFill/>
          </a:ln>
        </p:spPr>
        <p:txBody>
          <a:bodyPr spcFirstLastPara="1" wrap="square" lIns="0" tIns="0" rIns="0" bIns="0" anchor="t" anchorCtr="0">
            <a:spAutoFit/>
          </a:bodyPr>
          <a:lstStyle/>
          <a:p>
            <a:pPr marL="0" marR="0" lvl="0" indent="0" algn="l" defTabSz="609630" rtl="0" eaLnBrk="1" fontAlgn="auto" latinLnBrk="0" hangingPunct="1">
              <a:lnSpc>
                <a:spcPct val="262055"/>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 name="Google Shape;143;p6"/>
          <p:cNvSpPr/>
          <p:nvPr/>
        </p:nvSpPr>
        <p:spPr>
          <a:xfrm>
            <a:off x="8186312" y="1934705"/>
            <a:ext cx="6963655" cy="27845"/>
          </a:xfrm>
          <a:prstGeom prst="rect">
            <a:avLst/>
          </a:prstGeom>
          <a:solidFill>
            <a:srgbClr val="FFFFFF">
              <a:alpha val="69411"/>
            </a:srgbClr>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6"/>
          <p:cNvSpPr txBox="1"/>
          <p:nvPr/>
        </p:nvSpPr>
        <p:spPr>
          <a:xfrm>
            <a:off x="7925471" y="6590891"/>
            <a:ext cx="3811200" cy="249299"/>
          </a:xfrm>
          <a:prstGeom prst="rect">
            <a:avLst/>
          </a:prstGeom>
          <a:noFill/>
          <a:ln>
            <a:noFill/>
          </a:ln>
        </p:spPr>
        <p:txBody>
          <a:bodyPr spcFirstLastPara="1" wrap="square" lIns="0" tIns="0" rIns="0" bIns="0" anchor="t" anchorCtr="0">
            <a:spAutoFit/>
          </a:bodyPr>
          <a:lstStyle/>
          <a:p>
            <a:pPr marL="0" marR="0" lvl="0" indent="0" algn="r" defTabSz="609630" rtl="0" eaLnBrk="1" fontAlgn="auto" latinLnBrk="0" hangingPunct="1">
              <a:lnSpc>
                <a:spcPct val="135000"/>
              </a:lnSpc>
              <a:spcBef>
                <a:spcPts val="0"/>
              </a:spcBef>
              <a:spcAft>
                <a:spcPts val="0"/>
              </a:spcAft>
              <a:buClr>
                <a:srgbClr val="000000"/>
              </a:buClr>
              <a:buSzTx/>
              <a:buFontTx/>
              <a:buNone/>
              <a:tabLst/>
              <a:defRPr/>
            </a:pPr>
            <a:r>
              <a:rPr kumimoji="0" lang="en-US" sz="1200" b="1" i="0" u="none" strike="noStrike" kern="0" cap="none" spc="0" normalizeH="0" baseline="0" noProof="0" dirty="0" err="1">
                <a:ln>
                  <a:noFill/>
                </a:ln>
                <a:solidFill>
                  <a:srgbClr val="FFFFFF"/>
                </a:solidFill>
                <a:effectLst/>
                <a:uLnTx/>
                <a:uFillTx/>
                <a:latin typeface="Raleway"/>
                <a:ea typeface="Raleway"/>
                <a:cs typeface="Raleway"/>
                <a:sym typeface="Raleway"/>
              </a:rPr>
              <a:t>DarkSky</a:t>
            </a:r>
            <a:r>
              <a:rPr kumimoji="0" lang="en-US" sz="1200" b="1" i="0" u="none" strike="noStrike" kern="0" cap="none" spc="0" normalizeH="0" baseline="0" noProof="0" dirty="0">
                <a:ln>
                  <a:noFill/>
                </a:ln>
                <a:solidFill>
                  <a:srgbClr val="FFFFFF"/>
                </a:solidFill>
                <a:effectLst/>
                <a:uLnTx/>
                <a:uFillTx/>
                <a:latin typeface="Raleway"/>
                <a:ea typeface="Raleway"/>
                <a:cs typeface="Raleway"/>
                <a:sym typeface="Raleway"/>
              </a:rPr>
              <a:t> International | 2024</a:t>
            </a:r>
            <a:endParaRPr kumimoji="0" sz="933"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01753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0" name="Google Shape;150;p7"/>
          <p:cNvSpPr txBox="1"/>
          <p:nvPr/>
        </p:nvSpPr>
        <p:spPr>
          <a:xfrm>
            <a:off x="7483366" y="1080232"/>
            <a:ext cx="6964787" cy="787973"/>
          </a:xfrm>
          <a:prstGeom prst="rect">
            <a:avLst/>
          </a:prstGeom>
          <a:noFill/>
          <a:ln>
            <a:noFill/>
          </a:ln>
        </p:spPr>
        <p:txBody>
          <a:bodyPr spcFirstLastPara="1" wrap="square" lIns="0" tIns="0" rIns="0" bIns="0" anchor="t" anchorCtr="0">
            <a:spAutoFit/>
          </a:bodyPr>
          <a:lstStyle/>
          <a:p>
            <a:pPr marL="0" marR="0" lvl="0" indent="0" algn="l" defTabSz="60963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FFFFFF"/>
                </a:solidFill>
                <a:effectLst/>
                <a:uLnTx/>
                <a:uFillTx/>
                <a:latin typeface="Raleway"/>
                <a:ea typeface="Raleway"/>
                <a:cs typeface="Raleway"/>
                <a:sym typeface="Raleway"/>
              </a:rPr>
              <a:t>LIGHT TRESPASS</a:t>
            </a: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7"/>
          <p:cNvSpPr txBox="1"/>
          <p:nvPr/>
        </p:nvSpPr>
        <p:spPr>
          <a:xfrm>
            <a:off x="8186313" y="1902955"/>
            <a:ext cx="6672687" cy="559512"/>
          </a:xfrm>
          <a:prstGeom prst="rect">
            <a:avLst/>
          </a:prstGeom>
          <a:noFill/>
          <a:ln>
            <a:noFill/>
          </a:ln>
        </p:spPr>
        <p:txBody>
          <a:bodyPr spcFirstLastPara="1" wrap="square" lIns="0" tIns="0" rIns="0" bIns="0" anchor="t" anchorCtr="0">
            <a:spAutoFit/>
          </a:bodyPr>
          <a:lstStyle/>
          <a:p>
            <a:pPr marL="0" marR="0" lvl="0" indent="0" algn="l" defTabSz="609630" rtl="0" eaLnBrk="1" fontAlgn="auto" latinLnBrk="0" hangingPunct="1">
              <a:lnSpc>
                <a:spcPct val="303333"/>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7"/>
          <p:cNvSpPr txBox="1"/>
          <p:nvPr/>
        </p:nvSpPr>
        <p:spPr>
          <a:xfrm>
            <a:off x="8186313" y="2856023"/>
            <a:ext cx="6037687" cy="483850"/>
          </a:xfrm>
          <a:prstGeom prst="rect">
            <a:avLst/>
          </a:prstGeom>
          <a:noFill/>
          <a:ln>
            <a:noFill/>
          </a:ln>
        </p:spPr>
        <p:txBody>
          <a:bodyPr spcFirstLastPara="1" wrap="square" lIns="0" tIns="0" rIns="0" bIns="0" anchor="t" anchorCtr="0">
            <a:spAutoFit/>
          </a:bodyPr>
          <a:lstStyle/>
          <a:p>
            <a:pPr marL="0" marR="0" lvl="0" indent="0" algn="l" defTabSz="609630" rtl="0" eaLnBrk="1" fontAlgn="auto" latinLnBrk="0" hangingPunct="1">
              <a:lnSpc>
                <a:spcPct val="262055"/>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7"/>
          <p:cNvSpPr/>
          <p:nvPr/>
        </p:nvSpPr>
        <p:spPr>
          <a:xfrm>
            <a:off x="7483366" y="1906861"/>
            <a:ext cx="4906249" cy="27845"/>
          </a:xfrm>
          <a:prstGeom prst="rect">
            <a:avLst/>
          </a:prstGeom>
          <a:solidFill>
            <a:srgbClr val="FFFFFF">
              <a:alpha val="69411"/>
            </a:srgbClr>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7"/>
          <p:cNvSpPr txBox="1"/>
          <p:nvPr/>
        </p:nvSpPr>
        <p:spPr>
          <a:xfrm>
            <a:off x="7943667" y="6600413"/>
            <a:ext cx="3811200" cy="249299"/>
          </a:xfrm>
          <a:prstGeom prst="rect">
            <a:avLst/>
          </a:prstGeom>
          <a:noFill/>
          <a:ln>
            <a:noFill/>
          </a:ln>
        </p:spPr>
        <p:txBody>
          <a:bodyPr spcFirstLastPara="1" wrap="square" lIns="0" tIns="0" rIns="0" bIns="0" anchor="t" anchorCtr="0">
            <a:spAutoFit/>
          </a:bodyPr>
          <a:lstStyle/>
          <a:p>
            <a:pPr marL="0" marR="0" lvl="0" indent="0" algn="r" defTabSz="609630" rtl="0" eaLnBrk="1" fontAlgn="auto" latinLnBrk="0" hangingPunct="1">
              <a:lnSpc>
                <a:spcPct val="135000"/>
              </a:lnSpc>
              <a:spcBef>
                <a:spcPts val="0"/>
              </a:spcBef>
              <a:spcAft>
                <a:spcPts val="0"/>
              </a:spcAft>
              <a:buClr>
                <a:srgbClr val="000000"/>
              </a:buClr>
              <a:buSzTx/>
              <a:buFontTx/>
              <a:buNone/>
              <a:tabLst/>
              <a:defRPr/>
            </a:pPr>
            <a:r>
              <a:rPr kumimoji="0" lang="en-US" sz="1200" b="1" i="0" u="none" strike="noStrike" kern="0" cap="none" spc="0" normalizeH="0" baseline="0" noProof="0" dirty="0" err="1">
                <a:ln>
                  <a:noFill/>
                </a:ln>
                <a:solidFill>
                  <a:srgbClr val="FFFFFF"/>
                </a:solidFill>
                <a:effectLst/>
                <a:uLnTx/>
                <a:uFillTx/>
                <a:latin typeface="Raleway"/>
                <a:ea typeface="Raleway"/>
                <a:cs typeface="Raleway"/>
                <a:sym typeface="Raleway"/>
              </a:rPr>
              <a:t>DarkSky</a:t>
            </a:r>
            <a:r>
              <a:rPr kumimoji="0" lang="en-US" sz="1200" b="1" i="0" u="none" strike="noStrike" kern="0" cap="none" spc="0" normalizeH="0" baseline="0" noProof="0" dirty="0">
                <a:ln>
                  <a:noFill/>
                </a:ln>
                <a:solidFill>
                  <a:srgbClr val="FFFFFF"/>
                </a:solidFill>
                <a:effectLst/>
                <a:uLnTx/>
                <a:uFillTx/>
                <a:latin typeface="Raleway"/>
                <a:ea typeface="Raleway"/>
                <a:cs typeface="Raleway"/>
                <a:sym typeface="Raleway"/>
              </a:rPr>
              <a:t> International | 2024</a:t>
            </a:r>
            <a:endParaRPr kumimoji="0" sz="933"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92511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A277-ED9C-68DA-44CE-BD17278D259F}"/>
              </a:ext>
            </a:extLst>
          </p:cNvPr>
          <p:cNvSpPr>
            <a:spLocks noGrp="1"/>
          </p:cNvSpPr>
          <p:nvPr>
            <p:ph type="title"/>
          </p:nvPr>
        </p:nvSpPr>
        <p:spPr/>
        <p:txBody>
          <a:bodyPr/>
          <a:lstStyle/>
          <a:p>
            <a:r>
              <a:rPr lang="en-US" dirty="0">
                <a:solidFill>
                  <a:schemeClr val="bg1"/>
                </a:solidFill>
              </a:rPr>
              <a:t>Why care about dark skies?</a:t>
            </a:r>
          </a:p>
        </p:txBody>
      </p:sp>
      <p:sp>
        <p:nvSpPr>
          <p:cNvPr id="3" name="Content Placeholder 2">
            <a:extLst>
              <a:ext uri="{FF2B5EF4-FFF2-40B4-BE49-F238E27FC236}">
                <a16:creationId xmlns:a16="http://schemas.microsoft.com/office/drawing/2014/main" id="{E9C661AE-8A3C-7CC4-125C-FD1D64852825}"/>
              </a:ext>
            </a:extLst>
          </p:cNvPr>
          <p:cNvSpPr>
            <a:spLocks noGrp="1"/>
          </p:cNvSpPr>
          <p:nvPr>
            <p:ph idx="1"/>
          </p:nvPr>
        </p:nvSpPr>
        <p:spPr/>
        <p:txBody>
          <a:bodyPr>
            <a:normAutofit/>
          </a:bodyPr>
          <a:lstStyle/>
          <a:p>
            <a:r>
              <a:rPr lang="en-US" dirty="0">
                <a:solidFill>
                  <a:schemeClr val="bg1"/>
                </a:solidFill>
              </a:rPr>
              <a:t>Cultural heritage and perspective on our location in the Universe</a:t>
            </a:r>
          </a:p>
          <a:p>
            <a:r>
              <a:rPr lang="en-US" dirty="0">
                <a:solidFill>
                  <a:schemeClr val="bg1"/>
                </a:solidFill>
              </a:rPr>
              <a:t>Ecological impacts : pollinators and migrating birds</a:t>
            </a:r>
          </a:p>
          <a:p>
            <a:r>
              <a:rPr lang="en-US" dirty="0">
                <a:solidFill>
                  <a:schemeClr val="bg1"/>
                </a:solidFill>
              </a:rPr>
              <a:t>Human safety and health</a:t>
            </a:r>
          </a:p>
          <a:p>
            <a:r>
              <a:rPr lang="en-US" dirty="0">
                <a:solidFill>
                  <a:schemeClr val="bg1"/>
                </a:solidFill>
              </a:rPr>
              <a:t>Energy and money savings</a:t>
            </a:r>
          </a:p>
          <a:p>
            <a:r>
              <a:rPr lang="en-US" dirty="0">
                <a:solidFill>
                  <a:schemeClr val="bg1"/>
                </a:solidFill>
              </a:rPr>
              <a:t>Science	</a:t>
            </a:r>
          </a:p>
          <a:p>
            <a:r>
              <a:rPr lang="en-US" dirty="0">
                <a:solidFill>
                  <a:schemeClr val="bg1"/>
                </a:solidFill>
              </a:rPr>
              <a:t>Economic impact</a:t>
            </a:r>
          </a:p>
        </p:txBody>
      </p:sp>
    </p:spTree>
    <p:extLst>
      <p:ext uri="{BB962C8B-B14F-4D97-AF65-F5344CB8AC3E}">
        <p14:creationId xmlns:p14="http://schemas.microsoft.com/office/powerpoint/2010/main" val="664913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11800</TotalTime>
  <Words>3442</Words>
  <Application>Microsoft Macintosh PowerPoint</Application>
  <PresentationFormat>Widescreen</PresentationFormat>
  <Paragraphs>285</Paragraphs>
  <Slides>36</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Aptos</vt:lpstr>
      <vt:lpstr>Arial</vt:lpstr>
      <vt:lpstr>Calibri</vt:lpstr>
      <vt:lpstr>Calibri Light</vt:lpstr>
      <vt:lpstr>Noto Sans</vt:lpstr>
      <vt:lpstr>Raleway</vt:lpstr>
      <vt:lpstr>TT Norms</vt:lpstr>
      <vt:lpstr>Office Theme</vt:lpstr>
      <vt:lpstr>1_Office Theme</vt:lpstr>
      <vt:lpstr>Dark Skies in New Mexico</vt:lpstr>
      <vt:lpstr>An amazing New Mexico resource: dark skies</vt:lpstr>
      <vt:lpstr>PowerPoint Presentation</vt:lpstr>
      <vt:lpstr>PowerPoint Presentation</vt:lpstr>
      <vt:lpstr>PowerPoint Presentation</vt:lpstr>
      <vt:lpstr>PowerPoint Presentation</vt:lpstr>
      <vt:lpstr>PowerPoint Presentation</vt:lpstr>
      <vt:lpstr>PowerPoint Presentation</vt:lpstr>
      <vt:lpstr>Why care about dark skies?</vt:lpstr>
      <vt:lpstr>PowerPoint Presentation</vt:lpstr>
      <vt:lpstr>PowerPoint Presentation</vt:lpstr>
      <vt:lpstr>Human safety/health concerns related to lighting</vt:lpstr>
      <vt:lpstr>PowerPoint Presentation</vt:lpstr>
      <vt:lpstr>PowerPoint Presentation</vt:lpstr>
      <vt:lpstr>PowerPoint Presentation</vt:lpstr>
      <vt:lpstr>Science</vt:lpstr>
      <vt:lpstr>Tourism and economic impact</vt:lpstr>
      <vt:lpstr>Light pollution is reversible!</vt:lpstr>
      <vt:lpstr>PowerPoint Presentation</vt:lpstr>
      <vt:lpstr>PowerPoint Presentation</vt:lpstr>
      <vt:lpstr>Light pollution can be solved!</vt:lpstr>
      <vt:lpstr>PowerPoint Presentation</vt:lpstr>
      <vt:lpstr>PowerPoint Presentation</vt:lpstr>
      <vt:lpstr>PowerPoint Presentation</vt:lpstr>
      <vt:lpstr>DarkSky Approved products</vt:lpstr>
      <vt:lpstr>PowerPoint Presentation</vt:lpstr>
      <vt:lpstr>PowerPoint Presentation</vt:lpstr>
      <vt:lpstr>PowerPoint Presentation</vt:lpstr>
      <vt:lpstr>Formally designated DarkSky places</vt:lpstr>
      <vt:lpstr>Official DarkSky locations in New Mexico</vt:lpstr>
      <vt:lpstr>Opportunities for more DarkSky places in NM</vt:lpstr>
      <vt:lpstr>DarkSky Reserves</vt:lpstr>
      <vt:lpstr>Dark Skies in New Mexico</vt:lpstr>
      <vt:lpstr>NM DarkSky : chapter activities</vt:lpstr>
      <vt:lpstr>DarkSky Reserves</vt:lpstr>
      <vt:lpstr>DarkSky Reserves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Holtzman</dc:creator>
  <cp:lastModifiedBy>Jon Holtzman</cp:lastModifiedBy>
  <cp:revision>49</cp:revision>
  <cp:lastPrinted>2023-01-24T22:19:38Z</cp:lastPrinted>
  <dcterms:created xsi:type="dcterms:W3CDTF">2023-01-24T05:01:03Z</dcterms:created>
  <dcterms:modified xsi:type="dcterms:W3CDTF">2024-08-24T03:42:04Z</dcterms:modified>
</cp:coreProperties>
</file>