
<file path=[Content_Types].xml><?xml version="1.0" encoding="utf-8"?>
<Types xmlns="http://schemas.openxmlformats.org/package/2006/content-types">
  <Default Extension="fntdata" ContentType="application/x-fontdata"/>
  <Default Extension="gif" ContentType="image/gif"/>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notesSlides/notesSlide26.xml" ContentType="application/vnd.openxmlformats-officedocument.presentationml.notesSlide+xml"/>
  <Override PartName="/ppt/ink/ink2.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3.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4.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5.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7"/>
  </p:notesMasterIdLst>
  <p:sldIdLst>
    <p:sldId id="257" r:id="rId5"/>
    <p:sldId id="258" r:id="rId6"/>
    <p:sldId id="277" r:id="rId7"/>
    <p:sldId id="259" r:id="rId8"/>
    <p:sldId id="260" r:id="rId9"/>
    <p:sldId id="261" r:id="rId10"/>
    <p:sldId id="262" r:id="rId11"/>
    <p:sldId id="263" r:id="rId12"/>
    <p:sldId id="264" r:id="rId13"/>
    <p:sldId id="311" r:id="rId14"/>
    <p:sldId id="295" r:id="rId15"/>
    <p:sldId id="266" r:id="rId16"/>
    <p:sldId id="308" r:id="rId17"/>
    <p:sldId id="267" r:id="rId18"/>
    <p:sldId id="268" r:id="rId19"/>
    <p:sldId id="269" r:id="rId20"/>
    <p:sldId id="270" r:id="rId21"/>
    <p:sldId id="301" r:id="rId22"/>
    <p:sldId id="299" r:id="rId23"/>
    <p:sldId id="300" r:id="rId24"/>
    <p:sldId id="276" r:id="rId25"/>
    <p:sldId id="283" r:id="rId26"/>
    <p:sldId id="297" r:id="rId27"/>
    <p:sldId id="312" r:id="rId28"/>
    <p:sldId id="294" r:id="rId29"/>
    <p:sldId id="304" r:id="rId30"/>
    <p:sldId id="293" r:id="rId31"/>
    <p:sldId id="309" r:id="rId32"/>
    <p:sldId id="310" r:id="rId33"/>
    <p:sldId id="284" r:id="rId34"/>
    <p:sldId id="302" r:id="rId35"/>
    <p:sldId id="286" r:id="rId36"/>
    <p:sldId id="306" r:id="rId37"/>
    <p:sldId id="307" r:id="rId38"/>
    <p:sldId id="303" r:id="rId39"/>
    <p:sldId id="285" r:id="rId40"/>
    <p:sldId id="305" r:id="rId41"/>
    <p:sldId id="287" r:id="rId42"/>
    <p:sldId id="288" r:id="rId43"/>
    <p:sldId id="298" r:id="rId44"/>
    <p:sldId id="289" r:id="rId45"/>
    <p:sldId id="292" r:id="rId46"/>
  </p:sldIdLst>
  <p:sldSz cx="18288000" cy="10287000"/>
  <p:notesSz cx="6858000" cy="9296400"/>
  <p:embeddedFontLst>
    <p:embeddedFont>
      <p:font typeface="Myanmar Text" panose="020B0502040204020203" pitchFamily="34" charset="0"/>
      <p:regular r:id="rId48"/>
      <p:bold r:id="rId49"/>
    </p:embeddedFont>
    <p:embeddedFont>
      <p:font typeface="Raleway"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gJPjvDfN0p85fUc8L+youxNzXHV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61" autoAdjust="0"/>
    <p:restoredTop sz="77281" autoAdjust="0"/>
  </p:normalViewPr>
  <p:slideViewPr>
    <p:cSldViewPr snapToGrid="0">
      <p:cViewPr>
        <p:scale>
          <a:sx n="71" d="100"/>
          <a:sy n="71" d="100"/>
        </p:scale>
        <p:origin x="1176"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8T14:17:04.425"/>
    </inkml:context>
    <inkml:brush xml:id="br0">
      <inkml:brushProperty name="width" value="0.035" units="cm"/>
      <inkml:brushProperty name="height" value="0.035" units="cm"/>
      <inkml:brushProperty name="color" value="#E71224"/>
    </inkml:brush>
  </inkml:definitions>
  <inkml:trace contextRef="#ctx0" brushRef="#br0">1 90 24575,'991'0'0,"-968"-1"0,0 2 0,0 0 0,0 2 0,0 0 0,0 2 0,39 12 0,-23-1 0,4 2 0,69 18 0,-36-19 0,1-2 0,99 5 0,60 7 0,37 1 0,21-29 0,-133 0 0,-120-2 0,0-1 0,0-3 0,-1-1 0,46-16 0,44-8 0,-81 22 0,0-2 0,-1-2 0,0-2 0,-2-3 0,84-44 0,-61 21-1365,-4 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8T14:18:05.159"/>
    </inkml:context>
    <inkml:brush xml:id="br0">
      <inkml:brushProperty name="width" value="0.035" units="cm"/>
      <inkml:brushProperty name="height" value="0.035" units="cm"/>
      <inkml:brushProperty name="color" value="#E71224"/>
    </inkml:brush>
  </inkml:definitions>
  <inkml:trace contextRef="#ctx0" brushRef="#br0">0 1 24575,'17'1'0,"0"0"0,0 1 0,0 1 0,30 9 0,64 31 0,-19-7 0,-45-22 0,2-2 0,-1-2 0,96 7 0,148-13 0,-244-5 0,34-3 0,101-20 0,-103 12 0,108-3 0,658 15 0,-323 2 0,-204 23 0,-208-12 0,-9-5 0,-43-4 0,87 17 0,-84-10 0,70 3 0,-51-7 0,31 13 0,-7-1 0,51-8 0,174-9 0,-165-4 0,-35 3 0,138-4 0,-248 0 22,-1 0-1,1-1 0,-1-1 0,33-13 1,70-37-1114,-111 49 712,32-16-6446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8T14:18:50.512"/>
    </inkml:context>
    <inkml:brush xml:id="br0">
      <inkml:brushProperty name="width" value="0.035" units="cm"/>
      <inkml:brushProperty name="height" value="0.035" units="cm"/>
      <inkml:brushProperty name="color" value="#E71224"/>
    </inkml:brush>
  </inkml:definitions>
  <inkml:trace contextRef="#ctx0" brushRef="#br0">1 156 24575,'32'-2'0,"1"-1"0,58-14 0,0 0 0,46-9 0,-84 13 0,81-7 0,265-6 0,284-6 0,3 33 0,-276 1 0,227-2 0,-315 27 0,-8 0 0,-252-23 0,0 3 0,98 25 0,-140-28 0,60 18 0,119 49 0,-27-9 0,-128-48 0,0-3 0,47 7 0,-19-11-1365,-7-3-5461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8T14:37:22.912"/>
    </inkml:context>
    <inkml:brush xml:id="br0">
      <inkml:brushProperty name="width" value="0.035" units="cm"/>
      <inkml:brushProperty name="height" value="0.035" units="cm"/>
      <inkml:brushProperty name="color" value="#E71224"/>
    </inkml:brush>
  </inkml:definitions>
  <inkml:trace contextRef="#ctx0" brushRef="#br0">0 178 24575,'1794'0'0,"-1700"-5"0,100-16 0,47-4 0,428 21 0,-348 7 0,1417-3 0,-1721 0 0,0 0 0,0 0 0,0-2 0,0 0 0,-1-1 0,1-1 0,-1-1 0,23-8 0,-10-1 0,-9 4 0,0 0 0,1 2 0,0 0 0,41-8 0,-44 13-76,2 0-569,35-10 1,-23 1-6182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8T14:19:40.888"/>
    </inkml:context>
    <inkml:brush xml:id="br0">
      <inkml:brushProperty name="width" value="0.035" units="cm"/>
      <inkml:brushProperty name="height" value="0.035" units="cm"/>
      <inkml:brushProperty name="color" value="#E71224"/>
    </inkml:brush>
  </inkml:definitions>
  <inkml:trace contextRef="#ctx0" brushRef="#br0">0 105 24575,'1628'0'0,"-1598"-2"0,0-1 0,0-1 0,0-1 0,-1-2 0,52-19 0,-72 23 0,42-12 0,1 3 0,0 2 0,101-7 0,164 16 0,-187 4 0,1669-1 42,-988-3-1449,-763 1-5419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643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6643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71800" cy="46643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Introduction</a:t>
            </a:r>
            <a:endParaRPr dirty="0"/>
          </a:p>
        </p:txBody>
      </p:sp>
      <p:sp>
        <p:nvSpPr>
          <p:cNvPr id="94" name="Google Shape;94;p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 SPECIES.</a:t>
            </a:r>
          </a:p>
          <a:p>
            <a:r>
              <a:rPr lang="en-US" dirty="0"/>
              <a:t>This means that the majority of birds are exposed to artificial light during migration, which is already the most challenging and stressful part of their life cycle. During migration, birds are experiencing extreme physical activity, with a limited amount of stored body fat from their breeding grounds, and increasing challenges to refuel at stopover sites. There isn’t much margin for error during migration.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608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are birds affected during migration, but artificial light affects birds and other animals (including humans) throughout the year.</a:t>
            </a:r>
          </a:p>
          <a:p>
            <a:endParaRPr lang="en-US" dirty="0"/>
          </a:p>
          <a:p>
            <a:r>
              <a:rPr lang="en-US" dirty="0"/>
              <a:t>During migration…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Day length is a cue for the onset of migration north, so if ALAN obscures day length it could affect the timing of migration which is critical for successful migration and reproduction.</a:t>
            </a:r>
          </a:p>
          <a:p>
            <a:endParaRPr lang="en-US" dirty="0"/>
          </a:p>
          <a:p>
            <a:r>
              <a:rPr lang="en-US" dirty="0"/>
              <a:t>Sky glow affects navigation</a:t>
            </a:r>
          </a:p>
          <a:p>
            <a:r>
              <a:rPr lang="en-US" dirty="0"/>
              <a:t>Nocturnal migrants use a variety of cues to navigate accurately, so artificial light can be disorienting.</a:t>
            </a:r>
          </a:p>
          <a:p>
            <a:r>
              <a:rPr lang="en-US" b="0" dirty="0"/>
              <a:t>When taking off at sunset, birds use the plane of polarized light from the sun to calibrate their internal compass. Lab studies have shown that when the sunset was obscured, the accuracy of orientation was significantly reduced.</a:t>
            </a:r>
          </a:p>
          <a:p>
            <a:r>
              <a:rPr lang="en-US" b="0" dirty="0"/>
              <a:t>Celestial cues (moon/stars).</a:t>
            </a:r>
          </a:p>
          <a:p>
            <a:endParaRPr lang="en-US" b="0" dirty="0"/>
          </a:p>
          <a:p>
            <a:r>
              <a:rPr lang="en-US" b="0" dirty="0"/>
              <a:t>Attraction, capture, and collision.</a:t>
            </a:r>
          </a:p>
          <a:p>
            <a:r>
              <a:rPr lang="en-US" sz="1200" b="0" i="0" u="none" strike="noStrike" dirty="0">
                <a:solidFill>
                  <a:schemeClr val="dk1"/>
                </a:solidFill>
                <a:latin typeface="Calibri"/>
                <a:ea typeface="Calibri"/>
                <a:cs typeface="Calibri"/>
                <a:sym typeface="Calibri"/>
              </a:rPr>
              <a:t>On a smaller scale, lights can actually attract birds, resulting in “capture” and/or collision. Especially during inclement weather.  Birds may fly around in circles until they drop to the ground in exhaustion, or collide with windows, guy lines, light poles, towers, or other infrastructure. Once on the ground, the bird is susceptible to starvation, dehydration, and predation.</a:t>
            </a:r>
            <a:br>
              <a:rPr lang="en-US" dirty="0"/>
            </a:br>
            <a:endParaRPr lang="en-US" b="0" dirty="0"/>
          </a:p>
          <a:p>
            <a:r>
              <a:rPr lang="en-US" sz="1200" b="0" i="0" u="none" strike="noStrike" dirty="0">
                <a:solidFill>
                  <a:schemeClr val="dk1"/>
                </a:solidFill>
                <a:latin typeface="Calibri"/>
                <a:ea typeface="Calibri"/>
                <a:cs typeface="Calibri"/>
                <a:sym typeface="Calibri"/>
              </a:rPr>
              <a:t>There is data that estimates up to one hundred million to a billion birds die from collisions with buildings in North America each year, and light is the biggest factor for collisions that occur at night.</a:t>
            </a:r>
          </a:p>
          <a:p>
            <a:endParaRPr lang="en-US" b="0" dirty="0"/>
          </a:p>
          <a:p>
            <a:r>
              <a:rPr lang="en-US" b="0" dirty="0"/>
              <a:t>Circadian rhythm is the 24 hour clock that describes an animal’s cycles of sleep, blood pressure, metabolism, hormone secretion, alertness and reaction time, cardiovascular efficiency, and many other functions.</a:t>
            </a:r>
          </a:p>
          <a:p>
            <a:endParaRPr lang="en-US" b="0" dirty="0"/>
          </a:p>
          <a:p>
            <a:r>
              <a:rPr lang="en-US" dirty="0"/>
              <a:t>Insects particularly attracted to the blue-rich lighting of LEDs.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758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1: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NYC Tribute in Light is a great example of the capture of birds by light.</a:t>
            </a: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display includes 88 high-intensity spotlights pointed straight up at the sky, during fall migration.</a:t>
            </a: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Birds were becoming captured in the lights, and if the lights were not turned off they would become exhausted and fall to the ground.</a:t>
            </a: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NYC Audubon developed a mitigation to count birds every 20 min throughout the night, and when the number reaches 1,000 they extinguish the lights for 15-20 minutes to release the birds.</a:t>
            </a: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radar image to the right shows the effect of lights on the birds when the lights are turned on.  Within a 20 minute period the number of birds erupts from 500 to 15,700 birds captured by the display.</a:t>
            </a: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t>
            </a:r>
            <a:br>
              <a:rPr lang="en-US" dirty="0"/>
            </a:br>
            <a:endParaRPr b="1" dirty="0"/>
          </a:p>
        </p:txBody>
      </p:sp>
      <p:sp>
        <p:nvSpPr>
          <p:cNvPr id="186" name="Google Shape;186;p1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Arial" panose="020B0604020202020204" pitchFamily="34" charset="0"/>
              </a:rPr>
              <a:t>Artificial light affects invertebrates.  We have at least 13 species of fireflies in NM, but did you know that they used to be found in Las Cruces and Albuquerque?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Arial" panose="020B0604020202020204" pitchFamily="34" charset="0"/>
              </a:rPr>
              <a:t>The reason for the disappearance of these populations is most likely due to habitat loss, pesticide use, and urbanization which increases light pollution. Globally, these are the main drivers of firefly declines. When the courtship flashes of fireflies are overpowered by artificial light, mating success is drastically reduced and eventually localized firefly populations can become extinguished.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Arial" panose="020B0604020202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Arial" panose="020B0604020202020204" pitchFamily="34" charset="0"/>
              </a:rPr>
              <a:t>There is no perfect light temperature to mitigate impacts on all fireflies, because fireflies of different species use slightly different wavelengths to communicate. Therefore, the best solution for fireflies is to minimize light brightness, direct light only where it is needed, and turn lights off when they are not in use.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Arial" panose="020B0604020202020204" pitchFamily="34" charset="0"/>
              </a:rPr>
              <a:t>Not all fireflies are the flashing kind that utilize a flash-response dialogue to find suitable mates; we also have diurnal dark fireflies (which still glow aposematically as eggs and larvae) and glow-worms, where the females glow to attract males passing overhead in the night. We have 5 flashing species, 4 glow-worm species, and 4 dark fireflies. Light pollution probably only really adversely impacts the first two groups.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222222"/>
              </a:solidFill>
              <a:effectLs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040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2: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Trees</a:t>
            </a:r>
            <a:r>
              <a:rPr lang="en-US" sz="1200" b="0" i="0" u="none" strike="noStrike" dirty="0">
                <a:solidFill>
                  <a:schemeClr val="dk1"/>
                </a:solidFill>
                <a:latin typeface="Calibri"/>
                <a:ea typeface="Calibri"/>
                <a:cs typeface="Calibri"/>
                <a:sym typeface="Calibri"/>
              </a:rPr>
              <a:t> are even affected by light pollution! Those exposed to artificial light at night bud earlier, lose their leaves later, and have shorter lifespans. You can see how the distribution of light on these trees has affected their natural cycles. </a:t>
            </a:r>
          </a:p>
          <a:p>
            <a:pPr marL="0" lvl="0" indent="0" algn="l" rtl="0">
              <a:spcBef>
                <a:spcPts val="0"/>
              </a:spcBef>
              <a:spcAft>
                <a:spcPts val="0"/>
              </a:spcAft>
              <a:buNone/>
            </a:pPr>
            <a:r>
              <a:rPr lang="en-US" sz="1200" b="0" i="0" u="none" strike="noStrike" dirty="0">
                <a:solidFill>
                  <a:schemeClr val="dk1"/>
                </a:solidFill>
                <a:latin typeface="Calibri"/>
                <a:cs typeface="Calibri"/>
                <a:sym typeface="Calibri"/>
              </a:rPr>
              <a:t>Artificial light has also been shown to affect agricultural crops.</a:t>
            </a:r>
            <a:endParaRPr dirty="0"/>
          </a:p>
        </p:txBody>
      </p:sp>
      <p:sp>
        <p:nvSpPr>
          <p:cNvPr id="199" name="Google Shape;199;p1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txBox="1">
            <a:spLocks noGrp="1"/>
          </p:cNvSpPr>
          <p:nvPr>
            <p:ph type="body" idx="1"/>
          </p:nvPr>
        </p:nvSpPr>
        <p:spPr>
          <a:xfrm>
            <a:off x="685800" y="4473893"/>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Light pollution is also a waste of money and energy. About 35% of lighting worldwide is wasted light, shooting up into the sky. When we do the math, we spend around 3-7 billion dollars a year on wasted light, while adding 21 million tons of Carbon Dioxide to the atmosphere each year. </a:t>
            </a:r>
          </a:p>
          <a:p>
            <a:pPr marL="0" lvl="0" indent="0" algn="l" rtl="0">
              <a:spcBef>
                <a:spcPts val="0"/>
              </a:spcBef>
              <a:spcAft>
                <a:spcPts val="0"/>
              </a:spcAft>
              <a:buNone/>
            </a:pPr>
            <a:r>
              <a:rPr lang="en-US" sz="1200" b="0" i="0" u="none" strike="noStrike" dirty="0">
                <a:solidFill>
                  <a:schemeClr val="dk1"/>
                </a:solidFill>
                <a:latin typeface="Calibri"/>
                <a:cs typeface="Calibri"/>
                <a:sym typeface="Calibri"/>
              </a:rPr>
              <a:t>Can we really afford to be doing this while we struggle to combat climate change?</a:t>
            </a:r>
            <a:endParaRPr dirty="0"/>
          </a:p>
        </p:txBody>
      </p:sp>
      <p:sp>
        <p:nvSpPr>
          <p:cNvPr id="215" name="Google Shape;215;p1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txBox="1">
            <a:spLocks noGrp="1"/>
          </p:cNvSpPr>
          <p:nvPr>
            <p:ph type="body" idx="1"/>
          </p:nvPr>
        </p:nvSpPr>
        <p:spPr>
          <a:xfrm>
            <a:off x="685800" y="4473893"/>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the AMA adopted guidance on the detrimental effects of LED street lights on human health.</a:t>
            </a:r>
          </a:p>
          <a:p>
            <a:r>
              <a:rPr lang="en-US" dirty="0"/>
              <a:t>I have noticed this myself. In my own neighborhood, people walk up and down the road at night with their dogs or for exercise. It is very difficult to see them when there is an oncoming car with LED headlights – even when not on bright lights.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966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Humans evolved on this planet with reliable cycles of light and dark. The addition of light into what has always been darkness disrupts our natural circadian rhythm and the functions you see here. Our circadian rhythm is mediated by the hormone melatonin. Secretion is suppressed when we are exposed to light at night, specifically blue/white light that mimics what we experience under a daytime sun.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Blue/white LEDs have a strong spike at the wavelength of light that most effectively suppresses melatonin in our bodies. Brighter residential lighting is associated w/ reduced sleep time and quality, increased awakenings, daytime sleepiness, impaired daytime functioning, and obesity.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In fact, compared to the HPS lights that most LEDs are replacing, a white LED is estimated to have 5x the effect on melatonin suppression.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88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Why does darkness matter? Well, its only in the darkness that we can see the stars and the planets, which are awe-inspiring and important for our wellbeing.</a:t>
            </a:r>
          </a:p>
          <a:p>
            <a:pPr marL="0" lvl="0" indent="0" algn="l" rtl="0">
              <a:spcBef>
                <a:spcPts val="0"/>
              </a:spcBef>
              <a:spcAft>
                <a:spcPts val="0"/>
              </a:spcAft>
              <a:buNone/>
            </a:pPr>
            <a:r>
              <a:rPr lang="en-US" dirty="0"/>
              <a:t>But darkness is becoming more and more difficult to experience.  My parents grew up on ranches in NE Wyoming, and my Mom likes to remind me, “Trish, people these days have no idea of what a dark sky even looks like”. She’s so right, and we need to be thinking about preserving dark skies not only for us but for future generations.</a:t>
            </a:r>
            <a:endParaRPr dirty="0"/>
          </a:p>
        </p:txBody>
      </p:sp>
      <p:sp>
        <p:nvSpPr>
          <p:cNvPr id="107" name="Google Shape;107;p3: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txBox="1">
            <a:spLocks noGrp="1"/>
          </p:cNvSpPr>
          <p:nvPr>
            <p:ph type="body" idx="1"/>
          </p:nvPr>
        </p:nvSpPr>
        <p:spPr>
          <a:xfrm>
            <a:off x="685800" y="4473893"/>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7532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1: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wall pack mounted to this building is unshielded, causing unnecessary and uncomfortable glare. If you were exposed to this, your pupils would become restricted and your ability to see would be reduced.</a:t>
            </a:r>
          </a:p>
          <a:p>
            <a:pPr marL="0" lvl="0" indent="0" algn="l" rtl="0">
              <a:spcBef>
                <a:spcPts val="0"/>
              </a:spcBef>
              <a:spcAft>
                <a:spcPts val="0"/>
              </a:spcAft>
              <a:buNone/>
            </a:pPr>
            <a:r>
              <a:rPr lang="en-US" dirty="0"/>
              <a:t>This photo shows the improvement if the fixture was shielded. Your eyes aren’t assaulted, and you’re better able to see the intruder.</a:t>
            </a:r>
            <a:endParaRPr dirty="0"/>
          </a:p>
        </p:txBody>
      </p:sp>
      <p:sp>
        <p:nvSpPr>
          <p:cNvPr id="284" name="Google Shape;284;p2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8: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good news is that light pollution is one environmental problem that is completely REVERSIBLE. And the solutions lie in better lighting design that can still provide the light we need for visibility and safety.</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78" name="Google Shape;378;p2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shows a problematic floodlight. What many people don’t realize is that if this light is tilted up an any angle above 0 degrees, it causes </a:t>
            </a:r>
            <a:r>
              <a:rPr lang="en-US" dirty="0" err="1"/>
              <a:t>uplight</a:t>
            </a:r>
            <a:r>
              <a:rPr lang="en-US" dirty="0"/>
              <a:t> and skyglow. The amount of light on the ground is greatly weakened, and the human in this picture is now subjected to glare.</a:t>
            </a:r>
          </a:p>
          <a:p>
            <a:r>
              <a:rPr lang="en-US" dirty="0"/>
              <a:t>And the </a:t>
            </a:r>
            <a:r>
              <a:rPr lang="en-US" dirty="0" err="1"/>
              <a:t>uplight</a:t>
            </a:r>
            <a:r>
              <a:rPr lang="en-US" dirty="0"/>
              <a:t> is now directly visible to nocturnal migrants.</a:t>
            </a:r>
          </a:p>
          <a:p>
            <a:r>
              <a:rPr lang="en-US" dirty="0"/>
              <a:t>This light was not designed to be used in this position, but manufacturers are selling them this way because people think they are lighting out to a farther distance. In some cases they are, but the amount of light on the ground is severely compromised.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3942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tilt up a fixture that was designed to point straight at the ground, you lose a lot of light and energy to the sky where it isn’t needed and can cause harmful effects. You also create glare for humans on the ground.</a:t>
            </a:r>
          </a:p>
          <a:p>
            <a:r>
              <a:rPr lang="en-US" dirty="0"/>
              <a:t>Indicate that this is a view looking down from above the light pole, and the point out the light pole.</a:t>
            </a:r>
          </a:p>
          <a:p>
            <a:r>
              <a:rPr lang="en-US" dirty="0"/>
              <a:t>Here you can see how the brightness on the ground is greatly reduced, and the area covered becomes greatly distorted.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121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The solutions are generally the same, whether you’re concerned about human health, safety/security, wildlife, energy conservation, or astronomy.  And </a:t>
            </a:r>
            <a:r>
              <a:rPr lang="en-US" dirty="0" err="1"/>
              <a:t>DarkSky</a:t>
            </a:r>
            <a:r>
              <a:rPr lang="en-US" dirty="0"/>
              <a:t> International has condensed them down into these 5 principles of responsible outdoor lighting.</a:t>
            </a:r>
          </a:p>
          <a:p>
            <a:r>
              <a:rPr lang="en-US" b="0" dirty="0"/>
              <a:t>Useful - First decide if you really need the light. Is the lighting warranted?</a:t>
            </a:r>
          </a:p>
          <a:p>
            <a:r>
              <a:rPr lang="en-US" dirty="0"/>
              <a:t>If a light is there just to look pretty, perhaps turn it off and see pretty the natural night sky can be ☺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7095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1861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9975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8931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458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2: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Light pollution has been increasing rapidly! These images show the progression of artificial light at night as seen from space from the late 1950s to the present day. It’s not hard to imagine a world without any remaining natural darkness, at all, if we continue at our current rate. </a:t>
            </a:r>
            <a:endParaRPr dirty="0"/>
          </a:p>
        </p:txBody>
      </p:sp>
      <p:sp>
        <p:nvSpPr>
          <p:cNvPr id="298" name="Google Shape;298;p2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9: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Aiming lights down at the task at hand dramatically reduces glare, increasing visibility and better illuminating the intended area. Shielding lights also means the need for use of less light, as you aren’t wasting it out into your neighbor’s window or up into the sky, therefore you can use less light at save yourself some money on your energy bill! </a:t>
            </a:r>
            <a:endParaRPr/>
          </a:p>
        </p:txBody>
      </p:sp>
      <p:sp>
        <p:nvSpPr>
          <p:cNvPr id="388" name="Google Shape;388;p2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level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4931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1: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Intensity is an often overlooked aspect of lighting design. Even if we shield every light, there will still be some light reflected up from the ground. To minimize this, only use the amount of light needed for the task at hand.</a:t>
            </a:r>
            <a:endParaRPr dirty="0"/>
          </a:p>
        </p:txBody>
      </p:sp>
      <p:sp>
        <p:nvSpPr>
          <p:cNvPr id="405" name="Google Shape;405;p3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3007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Controls are being under-utilized.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9016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temperature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760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0: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color of light is important. Light color is measured in Kelvin, and dark sky best practices recommend only going as high as 3000 Kelvin to minimize the amount of blue in the light. This is healthier for human and environmental health. AMA recommendations include 3000K.</a:t>
            </a:r>
            <a:endParaRPr dirty="0"/>
          </a:p>
        </p:txBody>
      </p:sp>
      <p:sp>
        <p:nvSpPr>
          <p:cNvPr id="398" name="Google Shape;398;p30: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5 principles are available to you here on this </a:t>
            </a:r>
            <a:r>
              <a:rPr lang="en-US" dirty="0" err="1"/>
              <a:t>DarkSky</a:t>
            </a:r>
            <a:r>
              <a:rPr lang="en-US" dirty="0"/>
              <a:t> information card.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7347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2: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Lighting ordinances are ways that cities can ensure all of their lighting meet these criteria.</a:t>
            </a:r>
          </a:p>
          <a:p>
            <a:pPr marL="0" lvl="0" indent="0" algn="l" rtl="0">
              <a:spcBef>
                <a:spcPts val="0"/>
              </a:spcBef>
              <a:spcAft>
                <a:spcPts val="0"/>
              </a:spcAft>
              <a:buNone/>
            </a:pPr>
            <a:r>
              <a:rPr lang="en-US" dirty="0"/>
              <a:t>The Las Cruces ordinance is fairly good, but only enforced by complaint.</a:t>
            </a:r>
            <a:endParaRPr dirty="0"/>
          </a:p>
        </p:txBody>
      </p:sp>
      <p:sp>
        <p:nvSpPr>
          <p:cNvPr id="413" name="Google Shape;413;p3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3: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If you are looking for dark sky friendly lighting, check out </a:t>
            </a:r>
            <a:r>
              <a:rPr lang="en-US" dirty="0" err="1"/>
              <a:t>DarkSky’s</a:t>
            </a:r>
            <a:r>
              <a:rPr lang="en-US" dirty="0"/>
              <a:t> fixture seal of approval program! There is an online searchable database where you can find dark sky friendly lighting of all types.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Also, look for the seal when you are buying lighting at your local hardware store.</a:t>
            </a:r>
          </a:p>
        </p:txBody>
      </p:sp>
      <p:sp>
        <p:nvSpPr>
          <p:cNvPr id="422" name="Google Shape;422;p33: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What is light pollution? Any adverse effect on humans or other animals from artificial light at night. </a:t>
            </a:r>
            <a:endParaRPr dirty="0"/>
          </a:p>
          <a:p>
            <a:pPr marL="0" lvl="0" indent="0" algn="l" rtl="0">
              <a:spcBef>
                <a:spcPts val="0"/>
              </a:spcBef>
              <a:spcAft>
                <a:spcPts val="0"/>
              </a:spcAft>
              <a:buNone/>
            </a:pPr>
            <a:r>
              <a:rPr lang="en-US" dirty="0"/>
              <a:t>It comes in 3 main forms, Skyglow, Glare, and Light Trespass. </a:t>
            </a:r>
            <a:endParaRPr dirty="0"/>
          </a:p>
        </p:txBody>
      </p:sp>
      <p:sp>
        <p:nvSpPr>
          <p:cNvPr id="116" name="Google Shape;116;p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also keep in mind that some lighting is being marketed in a way that defeats the dark sky qualities.</a:t>
            </a:r>
          </a:p>
          <a:p>
            <a:r>
              <a:rPr lang="en-US" dirty="0"/>
              <a:t>This is an online ad for LED lighting, touting that this is dark-sky approved. However, as shown here it is NOT Darks Sky approved. You have to find the spec sheet elsewhere on the web site to see that it is actually only dark sky approved if it is on a fixed mount that is not angled up and if the color temperature of the light is 3000 K or less (warm).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0229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34: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DarkSky</a:t>
            </a:r>
            <a:r>
              <a:rPr lang="en-US" dirty="0"/>
              <a:t> International is a the leading organization working globally to protect the night. </a:t>
            </a:r>
            <a:endParaRPr dirty="0"/>
          </a:p>
        </p:txBody>
      </p:sp>
      <p:sp>
        <p:nvSpPr>
          <p:cNvPr id="433" name="Google Shape;433;p3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7: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for your time tonight, and please reach out to me with any questions or if you are interested in being involved in the NM Chapter! </a:t>
            </a:r>
            <a:endParaRPr dirty="0"/>
          </a:p>
        </p:txBody>
      </p:sp>
      <p:sp>
        <p:nvSpPr>
          <p:cNvPr id="465" name="Google Shape;465;p3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photo was taken from the New Mexico Astronomy Village near Deming.</a:t>
            </a:r>
          </a:p>
          <a:p>
            <a:pPr marL="0" lvl="0" indent="0" algn="l" rtl="0">
              <a:spcBef>
                <a:spcPts val="0"/>
              </a:spcBef>
              <a:spcAft>
                <a:spcPts val="0"/>
              </a:spcAft>
              <a:buNone/>
            </a:pPr>
            <a:r>
              <a:rPr lang="en-US" dirty="0"/>
              <a:t>At the center is Deming from 22 miles away, and to the left is El Paso from 110 miles away.</a:t>
            </a:r>
          </a:p>
          <a:p>
            <a:pPr marL="0" lvl="0" indent="0" algn="l" rtl="0">
              <a:spcBef>
                <a:spcPts val="0"/>
              </a:spcBef>
              <a:spcAft>
                <a:spcPts val="0"/>
              </a:spcAft>
              <a:buNone/>
            </a:pPr>
            <a:r>
              <a:rPr lang="en-US" dirty="0"/>
              <a:t>You may ask “what’s the problem”?  Well, without the sky glow, stars would be visible down to the horizon, and many </a:t>
            </a:r>
            <a:r>
              <a:rPr lang="en-US" dirty="0" err="1"/>
              <a:t>MANY</a:t>
            </a:r>
            <a:r>
              <a:rPr lang="en-US" dirty="0"/>
              <a:t> more stars would be seen in rest of the photo.</a:t>
            </a:r>
            <a:endParaRPr dirty="0"/>
          </a:p>
        </p:txBody>
      </p:sp>
      <p:sp>
        <p:nvSpPr>
          <p:cNvPr id="127" name="Google Shape;127;p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6: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We’ve all experienced glare from oncoming vehicles, bright unshielded floodlights, or a flashlight shined in our eyes. (Demo?)</a:t>
            </a:r>
          </a:p>
          <a:p>
            <a:pPr marL="0" lvl="0" indent="0" algn="l" rtl="0">
              <a:spcBef>
                <a:spcPts val="0"/>
              </a:spcBef>
              <a:spcAft>
                <a:spcPts val="0"/>
              </a:spcAft>
              <a:buNone/>
            </a:pPr>
            <a:r>
              <a:rPr lang="en-US" dirty="0"/>
              <a:t>Glare is when light enters our eyes at shallow angles, causing discomfort and restriction of the pupil, reducing visual acuity.</a:t>
            </a:r>
          </a:p>
          <a:p>
            <a:pPr marL="0" lvl="0" indent="0" algn="l" rtl="0">
              <a:spcBef>
                <a:spcPts val="0"/>
              </a:spcBef>
              <a:spcAft>
                <a:spcPts val="0"/>
              </a:spcAft>
              <a:buNone/>
            </a:pPr>
            <a:r>
              <a:rPr lang="en-US" dirty="0"/>
              <a:t>To make matters worse, commonly used LEDs are heavy in the blue/white light spectrum - causing even more impairment to our vision at night than historic light sources such as incandescent or high pressure sodium bulbs.</a:t>
            </a:r>
            <a:endParaRPr dirty="0"/>
          </a:p>
        </p:txBody>
      </p:sp>
      <p:sp>
        <p:nvSpPr>
          <p:cNvPr id="138" name="Google Shape;138;p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Light trespass occurs when light is falling outside of a property boundary onto another property or home.</a:t>
            </a:r>
          </a:p>
          <a:p>
            <a:pPr marL="0" lvl="0" indent="0" algn="l" rtl="0">
              <a:spcBef>
                <a:spcPts val="0"/>
              </a:spcBef>
              <a:spcAft>
                <a:spcPts val="0"/>
              </a:spcAft>
              <a:buNone/>
            </a:pPr>
            <a:r>
              <a:rPr lang="en-US" dirty="0"/>
              <a:t>Similar to noise, we can think of light trespass as a private property rights issue.</a:t>
            </a:r>
          </a:p>
          <a:p>
            <a:pPr marL="0" lvl="0" indent="0" algn="l" rtl="0">
              <a:spcBef>
                <a:spcPts val="0"/>
              </a:spcBef>
              <a:spcAft>
                <a:spcPts val="0"/>
              </a:spcAft>
              <a:buNone/>
            </a:pPr>
            <a:r>
              <a:rPr lang="en-US" dirty="0"/>
              <a:t>Trespass can also occur from street or parking lighting that is brighter than necessary, or unshielded.</a:t>
            </a:r>
            <a:endParaRPr dirty="0"/>
          </a:p>
        </p:txBody>
      </p:sp>
      <p:sp>
        <p:nvSpPr>
          <p:cNvPr id="148" name="Google Shape;148;p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what are the consequences of light pollution?</a:t>
            </a:r>
            <a:endParaRPr dirty="0"/>
          </a:p>
        </p:txBody>
      </p:sp>
      <p:sp>
        <p:nvSpPr>
          <p:cNvPr id="158" name="Google Shape;158;p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685800" y="4473893"/>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7"/>
          <p:cNvSpPr>
            <a:spLocks noGrp="1"/>
          </p:cNvSpPr>
          <p:nvPr>
            <p:ph type="pic" idx="2"/>
          </p:nvPr>
        </p:nvSpPr>
        <p:spPr>
          <a:xfrm>
            <a:off x="1792288" y="612775"/>
            <a:ext cx="5486400" cy="4114800"/>
          </a:xfrm>
          <a:prstGeom prst="rect">
            <a:avLst/>
          </a:prstGeom>
          <a:noFill/>
          <a:ln>
            <a:noFill/>
          </a:ln>
        </p:spPr>
      </p:sp>
      <p:sp>
        <p:nvSpPr>
          <p:cNvPr id="68" name="Google Shape;68;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customXml" Target="../ink/ink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customXml" Target="../ink/ink3.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customXml" Target="../ink/ink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customXml" Target="../ink/ink5.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t="6722" b="6721"/>
          <a:stretch/>
        </p:blipFill>
        <p:spPr>
          <a:xfrm>
            <a:off x="0" y="0"/>
            <a:ext cx="18516600" cy="10314867"/>
          </a:xfrm>
          <a:prstGeom prst="rect">
            <a:avLst/>
          </a:prstGeom>
          <a:noFill/>
          <a:ln>
            <a:noFill/>
          </a:ln>
        </p:spPr>
      </p:pic>
      <p:sp>
        <p:nvSpPr>
          <p:cNvPr id="99" name="Google Shape;99;p2"/>
          <p:cNvSpPr txBox="1"/>
          <p:nvPr/>
        </p:nvSpPr>
        <p:spPr>
          <a:xfrm>
            <a:off x="4590660" y="3182797"/>
            <a:ext cx="9106679" cy="2160591"/>
          </a:xfrm>
          <a:prstGeom prst="rect">
            <a:avLst/>
          </a:prstGeom>
          <a:solidFill>
            <a:schemeClr val="lt1">
              <a:alpha val="20000"/>
            </a:schemeClr>
          </a:solid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b="1" dirty="0">
                <a:solidFill>
                  <a:srgbClr val="EBEFFE"/>
                </a:solidFill>
                <a:latin typeface="Raleway"/>
                <a:ea typeface="Raleway"/>
                <a:cs typeface="Raleway"/>
                <a:sym typeface="Raleway"/>
              </a:rPr>
              <a:t>Trish Cutler</a:t>
            </a:r>
            <a:endParaRPr sz="3600" b="1" dirty="0"/>
          </a:p>
          <a:p>
            <a:pPr marL="0" marR="0" lvl="0" indent="0" algn="ctr" rtl="0">
              <a:lnSpc>
                <a:spcPct val="130000"/>
              </a:lnSpc>
              <a:spcBef>
                <a:spcPts val="0"/>
              </a:spcBef>
              <a:spcAft>
                <a:spcPts val="0"/>
              </a:spcAft>
              <a:buNone/>
            </a:pPr>
            <a:r>
              <a:rPr lang="en-US" sz="3600" b="1" dirty="0">
                <a:solidFill>
                  <a:srgbClr val="EBEFFE"/>
                </a:solidFill>
                <a:latin typeface="Raleway"/>
                <a:ea typeface="Raleway"/>
                <a:cs typeface="Raleway"/>
                <a:sym typeface="Raleway"/>
              </a:rPr>
              <a:t>State Council</a:t>
            </a:r>
          </a:p>
          <a:p>
            <a:pPr marL="0" marR="0" lvl="0" indent="0" algn="ctr" rtl="0">
              <a:lnSpc>
                <a:spcPct val="130000"/>
              </a:lnSpc>
              <a:spcBef>
                <a:spcPts val="0"/>
              </a:spcBef>
              <a:spcAft>
                <a:spcPts val="0"/>
              </a:spcAft>
              <a:buNone/>
            </a:pPr>
            <a:r>
              <a:rPr lang="en-US" sz="3600" b="1" dirty="0">
                <a:solidFill>
                  <a:srgbClr val="EBEFFE"/>
                </a:solidFill>
                <a:latin typeface="Raleway"/>
                <a:ea typeface="Raleway"/>
                <a:cs typeface="Raleway"/>
                <a:sym typeface="Raleway"/>
              </a:rPr>
              <a:t>NM Chapter of </a:t>
            </a:r>
            <a:r>
              <a:rPr lang="en-US" sz="3600" b="1" dirty="0" err="1">
                <a:solidFill>
                  <a:srgbClr val="EBEFFE"/>
                </a:solidFill>
                <a:latin typeface="Raleway"/>
                <a:ea typeface="Raleway"/>
                <a:cs typeface="Raleway"/>
                <a:sym typeface="Raleway"/>
              </a:rPr>
              <a:t>DarkSky</a:t>
            </a:r>
            <a:r>
              <a:rPr lang="en-US" sz="3600" b="1" dirty="0">
                <a:solidFill>
                  <a:srgbClr val="EBEFFE"/>
                </a:solidFill>
                <a:latin typeface="Raleway"/>
                <a:ea typeface="Raleway"/>
                <a:cs typeface="Raleway"/>
                <a:sym typeface="Raleway"/>
              </a:rPr>
              <a:t> International</a:t>
            </a:r>
            <a:endParaRPr sz="3600" b="1" dirty="0">
              <a:solidFill>
                <a:srgbClr val="EBEFFE"/>
              </a:solidFill>
              <a:latin typeface="Raleway"/>
              <a:ea typeface="Raleway"/>
              <a:cs typeface="Raleway"/>
              <a:sym typeface="Raleway"/>
            </a:endParaRPr>
          </a:p>
        </p:txBody>
      </p:sp>
      <p:pic>
        <p:nvPicPr>
          <p:cNvPr id="103" name="Google Shape;103;p2"/>
          <p:cNvPicPr preferRelativeResize="0"/>
          <p:nvPr/>
        </p:nvPicPr>
        <p:blipFill>
          <a:blip r:embed="rId4">
            <a:alphaModFix/>
          </a:blip>
          <a:stretch>
            <a:fillRect/>
          </a:stretch>
        </p:blipFill>
        <p:spPr>
          <a:xfrm>
            <a:off x="15044290" y="8906274"/>
            <a:ext cx="3018885" cy="991200"/>
          </a:xfrm>
          <a:prstGeom prst="rect">
            <a:avLst/>
          </a:prstGeom>
          <a:noFill/>
          <a:ln>
            <a:noFill/>
          </a:ln>
        </p:spPr>
      </p:pic>
      <p:sp>
        <p:nvSpPr>
          <p:cNvPr id="5" name="TextBox 4">
            <a:extLst>
              <a:ext uri="{FF2B5EF4-FFF2-40B4-BE49-F238E27FC236}">
                <a16:creationId xmlns:a16="http://schemas.microsoft.com/office/drawing/2014/main" id="{03E97F86-FEB2-ADE0-4AF0-F2161A31BBAB}"/>
              </a:ext>
            </a:extLst>
          </p:cNvPr>
          <p:cNvSpPr txBox="1"/>
          <p:nvPr/>
        </p:nvSpPr>
        <p:spPr>
          <a:xfrm>
            <a:off x="0" y="1284842"/>
            <a:ext cx="18516600" cy="1897955"/>
          </a:xfrm>
          <a:prstGeom prst="rect">
            <a:avLst/>
          </a:prstGeom>
          <a:noFill/>
        </p:spPr>
        <p:txBody>
          <a:bodyPr wrap="square">
            <a:spAutoFit/>
          </a:bodyPr>
          <a:lstStyle/>
          <a:p>
            <a:pPr algn="ctr">
              <a:lnSpc>
                <a:spcPts val="4420"/>
              </a:lnSpc>
            </a:pPr>
            <a:r>
              <a:rPr lang="en-US" sz="6600" b="1" spc="680" dirty="0">
                <a:solidFill>
                  <a:srgbClr val="EBEFFE"/>
                </a:solidFill>
                <a:latin typeface="Myanmar Text" panose="020B0502040204020203" pitchFamily="34" charset="0"/>
                <a:cs typeface="Myanmar Text" panose="020B0502040204020203" pitchFamily="34" charset="0"/>
              </a:rPr>
              <a:t>Artificial Light at Night</a:t>
            </a:r>
          </a:p>
          <a:p>
            <a:pPr algn="ctr">
              <a:lnSpc>
                <a:spcPts val="4420"/>
              </a:lnSpc>
            </a:pPr>
            <a:endParaRPr lang="en-US" sz="6600" b="1" spc="680" dirty="0">
              <a:solidFill>
                <a:srgbClr val="EBEFFE"/>
              </a:solidFill>
              <a:latin typeface="Myanmar Text" panose="020B0502040204020203" pitchFamily="34" charset="0"/>
              <a:cs typeface="Myanmar Text" panose="020B0502040204020203" pitchFamily="34" charset="0"/>
            </a:endParaRPr>
          </a:p>
          <a:p>
            <a:pPr algn="ctr">
              <a:lnSpc>
                <a:spcPts val="4420"/>
              </a:lnSpc>
            </a:pPr>
            <a:r>
              <a:rPr lang="en-US" sz="6000" b="1" spc="680" dirty="0">
                <a:solidFill>
                  <a:srgbClr val="EBEFFE"/>
                </a:solidFill>
                <a:latin typeface="Myanmar Text" panose="020B0502040204020203" pitchFamily="34" charset="0"/>
                <a:cs typeface="Myanmar Text" panose="020B0502040204020203" pitchFamily="34" charset="0"/>
              </a:rPr>
              <a:t>Impacts to Birds and other Animals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2E69A78-5A1B-9193-231C-BCE32A8735FE}"/>
              </a:ext>
            </a:extLst>
          </p:cNvPr>
          <p:cNvPicPr>
            <a:picLocks noChangeAspect="1"/>
          </p:cNvPicPr>
          <p:nvPr/>
        </p:nvPicPr>
        <p:blipFill>
          <a:blip r:embed="rId3"/>
          <a:stretch>
            <a:fillRect/>
          </a:stretch>
        </p:blipFill>
        <p:spPr>
          <a:xfrm>
            <a:off x="3919646" y="288253"/>
            <a:ext cx="10448708" cy="8775510"/>
          </a:xfrm>
          <a:prstGeom prst="rect">
            <a:avLst/>
          </a:prstGeom>
        </p:spPr>
      </p:pic>
      <p:sp>
        <p:nvSpPr>
          <p:cNvPr id="2" name="TextBox 1">
            <a:extLst>
              <a:ext uri="{FF2B5EF4-FFF2-40B4-BE49-F238E27FC236}">
                <a16:creationId xmlns:a16="http://schemas.microsoft.com/office/drawing/2014/main" id="{F8AE5536-6F9E-792A-D4CB-DF9C083FC59D}"/>
              </a:ext>
            </a:extLst>
          </p:cNvPr>
          <p:cNvSpPr txBox="1"/>
          <p:nvPr/>
        </p:nvSpPr>
        <p:spPr>
          <a:xfrm>
            <a:off x="0" y="383787"/>
            <a:ext cx="18288000" cy="707886"/>
          </a:xfrm>
          <a:prstGeom prst="rect">
            <a:avLst/>
          </a:prstGeom>
          <a:solidFill>
            <a:schemeClr val="bg1"/>
          </a:solidFill>
        </p:spPr>
        <p:txBody>
          <a:bodyPr wrap="square" rtlCol="0">
            <a:spAutoFit/>
          </a:bodyPr>
          <a:lstStyle/>
          <a:p>
            <a:pPr algn="ctr"/>
            <a:r>
              <a:rPr lang="en-US" sz="4000" dirty="0"/>
              <a:t>Most Bird Species in North America are Migratory</a:t>
            </a:r>
          </a:p>
        </p:txBody>
      </p:sp>
      <p:sp>
        <p:nvSpPr>
          <p:cNvPr id="4" name="Google Shape;164;p8">
            <a:extLst>
              <a:ext uri="{FF2B5EF4-FFF2-40B4-BE49-F238E27FC236}">
                <a16:creationId xmlns:a16="http://schemas.microsoft.com/office/drawing/2014/main" id="{50EFB8C6-4091-CD22-0FC9-E616144BE0FE}"/>
              </a:ext>
            </a:extLst>
          </p:cNvPr>
          <p:cNvSpPr txBox="1"/>
          <p:nvPr/>
        </p:nvSpPr>
        <p:spPr>
          <a:xfrm>
            <a:off x="12088504" y="982468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rgbClr val="16325C"/>
                </a:solidFill>
                <a:latin typeface="Raleway"/>
                <a:ea typeface="Raleway"/>
                <a:cs typeface="Raleway"/>
                <a:sym typeface="Raleway"/>
              </a:rPr>
              <a:t>DarkSky</a:t>
            </a:r>
            <a:r>
              <a:rPr lang="en-US" sz="1800" b="1" dirty="0">
                <a:solidFill>
                  <a:srgbClr val="16325C"/>
                </a:solidFill>
                <a:latin typeface="Raleway"/>
                <a:ea typeface="Raleway"/>
                <a:cs typeface="Raleway"/>
                <a:sym typeface="Raleway"/>
              </a:rPr>
              <a:t> International | 2024</a:t>
            </a:r>
            <a:endParaRPr dirty="0"/>
          </a:p>
        </p:txBody>
      </p:sp>
    </p:spTree>
    <p:extLst>
      <p:ext uri="{BB962C8B-B14F-4D97-AF65-F5344CB8AC3E}">
        <p14:creationId xmlns:p14="http://schemas.microsoft.com/office/powerpoint/2010/main" val="334845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lur, night sky&#10;&#10;Description automatically generated">
            <a:extLst>
              <a:ext uri="{FF2B5EF4-FFF2-40B4-BE49-F238E27FC236}">
                <a16:creationId xmlns:a16="http://schemas.microsoft.com/office/drawing/2014/main" id="{BF9B15F0-0B0F-4671-8A64-865089DF0A41}"/>
              </a:ext>
            </a:extLst>
          </p:cNvPr>
          <p:cNvPicPr>
            <a:picLocks noChangeAspect="1"/>
          </p:cNvPicPr>
          <p:nvPr/>
        </p:nvPicPr>
        <p:blipFill>
          <a:blip r:embed="rId3"/>
          <a:stretch>
            <a:fillRect/>
          </a:stretch>
        </p:blipFill>
        <p:spPr>
          <a:xfrm>
            <a:off x="0" y="-3126074"/>
            <a:ext cx="18288000" cy="13731188"/>
          </a:xfrm>
          <a:prstGeom prst="rect">
            <a:avLst/>
          </a:prstGeom>
        </p:spPr>
      </p:pic>
      <p:sp>
        <p:nvSpPr>
          <p:cNvPr id="2" name="Title 1">
            <a:extLst>
              <a:ext uri="{FF2B5EF4-FFF2-40B4-BE49-F238E27FC236}">
                <a16:creationId xmlns:a16="http://schemas.microsoft.com/office/drawing/2014/main" id="{35D18794-B7EB-5EC5-58F0-23FBA538BB11}"/>
              </a:ext>
            </a:extLst>
          </p:cNvPr>
          <p:cNvSpPr>
            <a:spLocks noGrp="1"/>
          </p:cNvSpPr>
          <p:nvPr>
            <p:ph type="ctrTitle"/>
          </p:nvPr>
        </p:nvSpPr>
        <p:spPr>
          <a:xfrm>
            <a:off x="1473199" y="3944619"/>
            <a:ext cx="7807960" cy="4801348"/>
          </a:xfrm>
        </p:spPr>
        <p:txBody>
          <a:bodyPr>
            <a:noAutofit/>
          </a:bodyPr>
          <a:lstStyle/>
          <a:p>
            <a:pPr algn="l"/>
            <a:r>
              <a:rPr lang="en-US" sz="5000" dirty="0">
                <a:solidFill>
                  <a:schemeClr val="bg1"/>
                </a:solidFill>
              </a:rPr>
              <a:t>• Day length is a cue for timing of migration</a:t>
            </a:r>
            <a:br>
              <a:rPr lang="en-US" sz="5000" dirty="0">
                <a:solidFill>
                  <a:schemeClr val="bg1"/>
                </a:solidFill>
              </a:rPr>
            </a:br>
            <a:r>
              <a:rPr lang="en-US" sz="5000" dirty="0">
                <a:solidFill>
                  <a:schemeClr val="bg1"/>
                </a:solidFill>
              </a:rPr>
              <a:t>• Sky glow affects navigation</a:t>
            </a:r>
            <a:br>
              <a:rPr lang="en-US" sz="5000" dirty="0">
                <a:solidFill>
                  <a:schemeClr val="bg1"/>
                </a:solidFill>
              </a:rPr>
            </a:br>
            <a:r>
              <a:rPr lang="en-US" sz="5000" dirty="0">
                <a:solidFill>
                  <a:schemeClr val="bg1"/>
                </a:solidFill>
              </a:rPr>
              <a:t>• Attraction, capture, and collision</a:t>
            </a:r>
          </a:p>
        </p:txBody>
      </p:sp>
      <p:sp>
        <p:nvSpPr>
          <p:cNvPr id="12" name="Title 1">
            <a:extLst>
              <a:ext uri="{FF2B5EF4-FFF2-40B4-BE49-F238E27FC236}">
                <a16:creationId xmlns:a16="http://schemas.microsoft.com/office/drawing/2014/main" id="{5F4ABD25-2B5B-47C7-CC98-8469645A7C57}"/>
              </a:ext>
            </a:extLst>
          </p:cNvPr>
          <p:cNvSpPr txBox="1">
            <a:spLocks/>
          </p:cNvSpPr>
          <p:nvPr/>
        </p:nvSpPr>
        <p:spPr>
          <a:xfrm>
            <a:off x="10307322" y="4087501"/>
            <a:ext cx="7807960" cy="6056617"/>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5100" dirty="0">
                <a:solidFill>
                  <a:schemeClr val="bg1"/>
                </a:solidFill>
              </a:rPr>
              <a:t>• Habitat avoidance</a:t>
            </a:r>
            <a:br>
              <a:rPr lang="en-US" sz="5100" dirty="0">
                <a:solidFill>
                  <a:schemeClr val="bg1"/>
                </a:solidFill>
              </a:rPr>
            </a:br>
            <a:r>
              <a:rPr lang="en-US" sz="5100" dirty="0">
                <a:solidFill>
                  <a:schemeClr val="bg1"/>
                </a:solidFill>
              </a:rPr>
              <a:t>• Change in circadian rhythms</a:t>
            </a:r>
            <a:br>
              <a:rPr lang="en-US" sz="5100" dirty="0">
                <a:solidFill>
                  <a:schemeClr val="bg1"/>
                </a:solidFill>
              </a:rPr>
            </a:br>
            <a:r>
              <a:rPr lang="en-US" sz="5100" dirty="0">
                <a:solidFill>
                  <a:schemeClr val="bg1"/>
                </a:solidFill>
              </a:rPr>
              <a:t>• Other phenology shifts</a:t>
            </a:r>
          </a:p>
          <a:p>
            <a:pPr algn="l"/>
            <a:r>
              <a:rPr lang="en-US" sz="5100" dirty="0">
                <a:solidFill>
                  <a:schemeClr val="bg1"/>
                </a:solidFill>
              </a:rPr>
              <a:t>• Altered predator/prey relationships</a:t>
            </a:r>
          </a:p>
          <a:p>
            <a:pPr algn="l"/>
            <a:endParaRPr lang="en-US" sz="5000" dirty="0">
              <a:solidFill>
                <a:schemeClr val="bg1"/>
              </a:solidFill>
            </a:endParaRPr>
          </a:p>
        </p:txBody>
      </p:sp>
      <p:sp>
        <p:nvSpPr>
          <p:cNvPr id="13" name="TextBox 12">
            <a:extLst>
              <a:ext uri="{FF2B5EF4-FFF2-40B4-BE49-F238E27FC236}">
                <a16:creationId xmlns:a16="http://schemas.microsoft.com/office/drawing/2014/main" id="{E41267A7-9514-D1B8-E0E3-857CF660B559}"/>
              </a:ext>
            </a:extLst>
          </p:cNvPr>
          <p:cNvSpPr txBox="1"/>
          <p:nvPr/>
        </p:nvSpPr>
        <p:spPr>
          <a:xfrm>
            <a:off x="2344774" y="877163"/>
            <a:ext cx="4916731" cy="1754326"/>
          </a:xfrm>
          <a:prstGeom prst="rect">
            <a:avLst/>
          </a:prstGeom>
          <a:noFill/>
        </p:spPr>
        <p:txBody>
          <a:bodyPr wrap="none" rtlCol="0">
            <a:spAutoFit/>
          </a:bodyPr>
          <a:lstStyle/>
          <a:p>
            <a:pPr algn="ctr"/>
            <a:r>
              <a:rPr lang="en-US" sz="5400" dirty="0">
                <a:solidFill>
                  <a:srgbClr val="FFFF00"/>
                </a:solidFill>
              </a:rPr>
              <a:t>Spring/Fall Bird</a:t>
            </a:r>
          </a:p>
          <a:p>
            <a:pPr algn="ctr"/>
            <a:r>
              <a:rPr lang="en-US" sz="5400" dirty="0">
                <a:solidFill>
                  <a:srgbClr val="FFFF00"/>
                </a:solidFill>
              </a:rPr>
              <a:t>Migration</a:t>
            </a:r>
          </a:p>
        </p:txBody>
      </p:sp>
      <p:sp>
        <p:nvSpPr>
          <p:cNvPr id="14" name="TextBox 13">
            <a:extLst>
              <a:ext uri="{FF2B5EF4-FFF2-40B4-BE49-F238E27FC236}">
                <a16:creationId xmlns:a16="http://schemas.microsoft.com/office/drawing/2014/main" id="{7CA2D1F9-1606-D7F8-5E2B-4399655A9669}"/>
              </a:ext>
            </a:extLst>
          </p:cNvPr>
          <p:cNvSpPr txBox="1"/>
          <p:nvPr/>
        </p:nvSpPr>
        <p:spPr>
          <a:xfrm>
            <a:off x="11026497" y="877163"/>
            <a:ext cx="3954929" cy="1754326"/>
          </a:xfrm>
          <a:prstGeom prst="rect">
            <a:avLst/>
          </a:prstGeom>
          <a:noFill/>
        </p:spPr>
        <p:txBody>
          <a:bodyPr wrap="none" rtlCol="0">
            <a:spAutoFit/>
          </a:bodyPr>
          <a:lstStyle/>
          <a:p>
            <a:pPr algn="ctr"/>
            <a:r>
              <a:rPr lang="en-US" sz="5400" dirty="0">
                <a:solidFill>
                  <a:srgbClr val="FFFF00"/>
                </a:solidFill>
              </a:rPr>
              <a:t>Beyond Bird</a:t>
            </a:r>
          </a:p>
          <a:p>
            <a:pPr algn="ctr"/>
            <a:r>
              <a:rPr lang="en-US" sz="5400" dirty="0">
                <a:solidFill>
                  <a:srgbClr val="FFFF00"/>
                </a:solidFill>
              </a:rPr>
              <a:t>Migration</a:t>
            </a:r>
          </a:p>
        </p:txBody>
      </p:sp>
      <p:sp>
        <p:nvSpPr>
          <p:cNvPr id="3" name="Google Shape;144;p6">
            <a:extLst>
              <a:ext uri="{FF2B5EF4-FFF2-40B4-BE49-F238E27FC236}">
                <a16:creationId xmlns:a16="http://schemas.microsoft.com/office/drawing/2014/main" id="{09E3B439-5E39-26E2-D8F7-5B35902D9459}"/>
              </a:ext>
            </a:extLst>
          </p:cNvPr>
          <p:cNvSpPr txBox="1"/>
          <p:nvPr/>
        </p:nvSpPr>
        <p:spPr>
          <a:xfrm>
            <a:off x="11888206" y="9886335"/>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lt1"/>
                </a:solidFill>
                <a:latin typeface="Raleway"/>
                <a:ea typeface="Raleway"/>
                <a:cs typeface="Raleway"/>
                <a:sym typeface="Raleway"/>
              </a:rPr>
              <a:t>DarkSky</a:t>
            </a:r>
            <a:r>
              <a:rPr lang="en-US" sz="1800" b="1" dirty="0">
                <a:solidFill>
                  <a:schemeClr val="lt1"/>
                </a:solidFill>
                <a:latin typeface="Raleway"/>
                <a:ea typeface="Raleway"/>
                <a:cs typeface="Raleway"/>
                <a:sym typeface="Raleway"/>
              </a:rPr>
              <a:t> International | 2024</a:t>
            </a:r>
            <a:endParaRPr dirty="0"/>
          </a:p>
        </p:txBody>
      </p:sp>
    </p:spTree>
    <p:extLst>
      <p:ext uri="{BB962C8B-B14F-4D97-AF65-F5344CB8AC3E}">
        <p14:creationId xmlns:p14="http://schemas.microsoft.com/office/powerpoint/2010/main" val="1845865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7"/>
        <p:cNvGrpSpPr/>
        <p:nvPr/>
      </p:nvGrpSpPr>
      <p:grpSpPr>
        <a:xfrm>
          <a:off x="0" y="0"/>
          <a:ext cx="0" cy="0"/>
          <a:chOff x="0" y="0"/>
          <a:chExt cx="0" cy="0"/>
        </a:xfrm>
      </p:grpSpPr>
      <p:sp>
        <p:nvSpPr>
          <p:cNvPr id="195" name="Google Shape;195;p11"/>
          <p:cNvSpPr txBox="1"/>
          <p:nvPr/>
        </p:nvSpPr>
        <p:spPr>
          <a:xfrm>
            <a:off x="12409844" y="985026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lt1"/>
                </a:solidFill>
                <a:latin typeface="Raleway"/>
                <a:ea typeface="Raleway"/>
                <a:cs typeface="Raleway"/>
                <a:sym typeface="Raleway"/>
              </a:rPr>
              <a:t>DarkSky</a:t>
            </a:r>
            <a:r>
              <a:rPr lang="en-US" sz="1800" b="1" dirty="0">
                <a:solidFill>
                  <a:schemeClr val="lt1"/>
                </a:solidFill>
                <a:latin typeface="Raleway"/>
                <a:ea typeface="Raleway"/>
                <a:cs typeface="Raleway"/>
                <a:sym typeface="Raleway"/>
              </a:rPr>
              <a:t> International | 2024</a:t>
            </a:r>
            <a:endParaRPr dirty="0"/>
          </a:p>
        </p:txBody>
      </p:sp>
      <p:pic>
        <p:nvPicPr>
          <p:cNvPr id="143" name="Picture 142" descr="A city skyline at night&#10;&#10;Description automatically generated with medium confidence">
            <a:extLst>
              <a:ext uri="{FF2B5EF4-FFF2-40B4-BE49-F238E27FC236}">
                <a16:creationId xmlns:a16="http://schemas.microsoft.com/office/drawing/2014/main" id="{7CF7DDB7-F87E-9A5C-3A10-7B3E175E578A}"/>
              </a:ext>
            </a:extLst>
          </p:cNvPr>
          <p:cNvPicPr>
            <a:picLocks noChangeAspect="1"/>
          </p:cNvPicPr>
          <p:nvPr/>
        </p:nvPicPr>
        <p:blipFill>
          <a:blip r:embed="rId3"/>
          <a:stretch>
            <a:fillRect/>
          </a:stretch>
        </p:blipFill>
        <p:spPr>
          <a:xfrm>
            <a:off x="455504" y="363933"/>
            <a:ext cx="11335645" cy="6778487"/>
          </a:xfrm>
          <a:prstGeom prst="rect">
            <a:avLst/>
          </a:prstGeom>
        </p:spPr>
      </p:pic>
      <p:pic>
        <p:nvPicPr>
          <p:cNvPr id="145" name="Picture 144" descr="Graphical user interface&#10;&#10;Description automatically generated">
            <a:extLst>
              <a:ext uri="{FF2B5EF4-FFF2-40B4-BE49-F238E27FC236}">
                <a16:creationId xmlns:a16="http://schemas.microsoft.com/office/drawing/2014/main" id="{14B76661-B96F-B1EC-4C09-33245B73B60C}"/>
              </a:ext>
            </a:extLst>
          </p:cNvPr>
          <p:cNvPicPr>
            <a:picLocks noChangeAspect="1"/>
          </p:cNvPicPr>
          <p:nvPr/>
        </p:nvPicPr>
        <p:blipFill>
          <a:blip r:embed="rId4"/>
          <a:stretch>
            <a:fillRect/>
          </a:stretch>
        </p:blipFill>
        <p:spPr>
          <a:xfrm>
            <a:off x="7376080" y="1641592"/>
            <a:ext cx="10456416" cy="7150580"/>
          </a:xfrm>
          <a:prstGeom prst="rect">
            <a:avLst/>
          </a:prstGeom>
        </p:spPr>
      </p:pic>
      <p:sp>
        <p:nvSpPr>
          <p:cNvPr id="146" name="TextBox 145">
            <a:extLst>
              <a:ext uri="{FF2B5EF4-FFF2-40B4-BE49-F238E27FC236}">
                <a16:creationId xmlns:a16="http://schemas.microsoft.com/office/drawing/2014/main" id="{59F84A00-3D51-52E2-3D4E-54467B6D9BDE}"/>
              </a:ext>
            </a:extLst>
          </p:cNvPr>
          <p:cNvSpPr txBox="1"/>
          <p:nvPr/>
        </p:nvSpPr>
        <p:spPr>
          <a:xfrm>
            <a:off x="6123326" y="571876"/>
            <a:ext cx="11136382" cy="861774"/>
          </a:xfrm>
          <a:prstGeom prst="rect">
            <a:avLst/>
          </a:prstGeom>
          <a:noFill/>
        </p:spPr>
        <p:txBody>
          <a:bodyPr wrap="none" rtlCol="0">
            <a:spAutoFit/>
          </a:bodyPr>
          <a:lstStyle/>
          <a:p>
            <a:r>
              <a:rPr lang="en-US" sz="3600" b="1" i="0" dirty="0">
                <a:solidFill>
                  <a:schemeClr val="bg1"/>
                </a:solidFill>
                <a:effectLst/>
                <a:latin typeface="+mj-lt"/>
              </a:rPr>
              <a:t>National 9/11 Memorial &amp; Museum Tribute in Light</a:t>
            </a:r>
          </a:p>
          <a:p>
            <a:endParaRPr lang="en-US" dirty="0"/>
          </a:p>
        </p:txBody>
      </p:sp>
      <p:sp>
        <p:nvSpPr>
          <p:cNvPr id="147" name="TextBox 146">
            <a:extLst>
              <a:ext uri="{FF2B5EF4-FFF2-40B4-BE49-F238E27FC236}">
                <a16:creationId xmlns:a16="http://schemas.microsoft.com/office/drawing/2014/main" id="{AFAC99BA-FFF1-7C9E-4C87-04E9D9A55D19}"/>
              </a:ext>
            </a:extLst>
          </p:cNvPr>
          <p:cNvSpPr txBox="1"/>
          <p:nvPr/>
        </p:nvSpPr>
        <p:spPr>
          <a:xfrm>
            <a:off x="7376081" y="8884504"/>
            <a:ext cx="10456415" cy="338554"/>
          </a:xfrm>
          <a:prstGeom prst="rect">
            <a:avLst/>
          </a:prstGeom>
          <a:noFill/>
        </p:spPr>
        <p:txBody>
          <a:bodyPr wrap="square" rtlCol="0">
            <a:spAutoFit/>
          </a:bodyPr>
          <a:lstStyle/>
          <a:p>
            <a:pPr algn="l"/>
            <a:r>
              <a:rPr lang="en-US" sz="1600" b="0" i="0" u="none" strike="noStrike" baseline="0" dirty="0">
                <a:solidFill>
                  <a:schemeClr val="bg1"/>
                </a:solidFill>
                <a:latin typeface="+mj-lt"/>
              </a:rPr>
              <a:t>Van Doren et al. 2017. High-intensity urban light installation dramatically alters nocturnal bird migration.</a:t>
            </a:r>
            <a:endParaRPr lang="en-US" sz="1600" dirty="0">
              <a:solidFill>
                <a:schemeClr val="bg1"/>
              </a:solidFill>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EF741BDB-7C41-A446-DEDA-FE5A8A0D3D28}"/>
              </a:ext>
            </a:extLst>
          </p:cNvPr>
          <p:cNvPicPr>
            <a:picLocks noChangeAspect="1"/>
          </p:cNvPicPr>
          <p:nvPr/>
        </p:nvPicPr>
        <p:blipFill>
          <a:blip r:embed="rId3"/>
          <a:stretch>
            <a:fillRect/>
          </a:stretch>
        </p:blipFill>
        <p:spPr>
          <a:xfrm>
            <a:off x="4968688" y="6956"/>
            <a:ext cx="8344976" cy="10280043"/>
          </a:xfrm>
          <a:prstGeom prst="rect">
            <a:avLst/>
          </a:prstGeom>
        </p:spPr>
      </p:pic>
      <p:sp>
        <p:nvSpPr>
          <p:cNvPr id="2" name="Google Shape;144;p6">
            <a:extLst>
              <a:ext uri="{FF2B5EF4-FFF2-40B4-BE49-F238E27FC236}">
                <a16:creationId xmlns:a16="http://schemas.microsoft.com/office/drawing/2014/main" id="{6126B681-8620-D55B-39B5-8CC204507D64}"/>
              </a:ext>
            </a:extLst>
          </p:cNvPr>
          <p:cNvSpPr txBox="1"/>
          <p:nvPr/>
        </p:nvSpPr>
        <p:spPr>
          <a:xfrm>
            <a:off x="11888206" y="9886335"/>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lt1"/>
                </a:solidFill>
                <a:latin typeface="Raleway"/>
                <a:ea typeface="Raleway"/>
                <a:cs typeface="Raleway"/>
                <a:sym typeface="Raleway"/>
              </a:rPr>
              <a:t>DarkSky</a:t>
            </a:r>
            <a:r>
              <a:rPr lang="en-US" sz="1800" b="1" dirty="0">
                <a:solidFill>
                  <a:schemeClr val="lt1"/>
                </a:solidFill>
                <a:latin typeface="Raleway"/>
                <a:ea typeface="Raleway"/>
                <a:cs typeface="Raleway"/>
                <a:sym typeface="Raleway"/>
              </a:rPr>
              <a:t> International | 2024</a:t>
            </a:r>
            <a:endParaRPr dirty="0"/>
          </a:p>
        </p:txBody>
      </p:sp>
    </p:spTree>
    <p:extLst>
      <p:ext uri="{BB962C8B-B14F-4D97-AF65-F5344CB8AC3E}">
        <p14:creationId xmlns:p14="http://schemas.microsoft.com/office/powerpoint/2010/main" val="791327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0"/>
        <p:cNvGrpSpPr/>
        <p:nvPr/>
      </p:nvGrpSpPr>
      <p:grpSpPr>
        <a:xfrm>
          <a:off x="0" y="0"/>
          <a:ext cx="0" cy="0"/>
          <a:chOff x="0" y="0"/>
          <a:chExt cx="0" cy="0"/>
        </a:xfrm>
      </p:grpSpPr>
      <p:pic>
        <p:nvPicPr>
          <p:cNvPr id="201" name="Google Shape;201;p12"/>
          <p:cNvPicPr preferRelativeResize="0"/>
          <p:nvPr/>
        </p:nvPicPr>
        <p:blipFill rotWithShape="1">
          <a:blip r:embed="rId3">
            <a:alphaModFix/>
          </a:blip>
          <a:srcRect/>
          <a:stretch/>
        </p:blipFill>
        <p:spPr>
          <a:xfrm>
            <a:off x="0" y="0"/>
            <a:ext cx="9034828" cy="5975033"/>
          </a:xfrm>
          <a:prstGeom prst="rect">
            <a:avLst/>
          </a:prstGeom>
          <a:noFill/>
          <a:ln>
            <a:noFill/>
          </a:ln>
        </p:spPr>
      </p:pic>
      <p:pic>
        <p:nvPicPr>
          <p:cNvPr id="202" name="Google Shape;202;p12"/>
          <p:cNvPicPr preferRelativeResize="0"/>
          <p:nvPr/>
        </p:nvPicPr>
        <p:blipFill rotWithShape="1">
          <a:blip r:embed="rId4">
            <a:alphaModFix/>
          </a:blip>
          <a:srcRect/>
          <a:stretch/>
        </p:blipFill>
        <p:spPr>
          <a:xfrm>
            <a:off x="0" y="4991100"/>
            <a:ext cx="8991600" cy="5295900"/>
          </a:xfrm>
          <a:prstGeom prst="rect">
            <a:avLst/>
          </a:prstGeom>
          <a:noFill/>
          <a:ln>
            <a:noFill/>
          </a:ln>
        </p:spPr>
      </p:pic>
      <p:sp>
        <p:nvSpPr>
          <p:cNvPr id="203" name="Google Shape;203;p12"/>
          <p:cNvSpPr/>
          <p:nvPr/>
        </p:nvSpPr>
        <p:spPr>
          <a:xfrm>
            <a:off x="10896600" y="2400300"/>
            <a:ext cx="5097441" cy="6033689"/>
          </a:xfrm>
          <a:prstGeom prst="rect">
            <a:avLst/>
          </a:prstGeom>
          <a:solidFill>
            <a:srgbClr val="163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txBox="1"/>
          <p:nvPr/>
        </p:nvSpPr>
        <p:spPr>
          <a:xfrm>
            <a:off x="11326879" y="3238500"/>
            <a:ext cx="4236881" cy="585152"/>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3200" b="1">
                <a:solidFill>
                  <a:srgbClr val="EBEFFE"/>
                </a:solidFill>
                <a:latin typeface="Raleway"/>
                <a:ea typeface="Raleway"/>
                <a:cs typeface="Raleway"/>
                <a:sym typeface="Raleway"/>
              </a:rPr>
              <a:t>TREES</a:t>
            </a:r>
            <a:endParaRPr/>
          </a:p>
        </p:txBody>
      </p:sp>
      <p:sp>
        <p:nvSpPr>
          <p:cNvPr id="205" name="Google Shape;205;p12"/>
          <p:cNvSpPr txBox="1"/>
          <p:nvPr/>
        </p:nvSpPr>
        <p:spPr>
          <a:xfrm>
            <a:off x="11622153" y="4661852"/>
            <a:ext cx="3646331" cy="2329656"/>
          </a:xfrm>
          <a:prstGeom prst="rect">
            <a:avLst/>
          </a:prstGeom>
          <a:noFill/>
          <a:ln>
            <a:noFill/>
          </a:ln>
        </p:spPr>
        <p:txBody>
          <a:bodyPr spcFirstLastPara="1" wrap="square" lIns="0" tIns="0" rIns="0" bIns="0" anchor="t" anchorCtr="0">
            <a:spAutoFit/>
          </a:bodyPr>
          <a:lstStyle/>
          <a:p>
            <a:pPr marL="0" marR="0" lvl="0" indent="0" algn="ctr" rtl="0">
              <a:lnSpc>
                <a:spcPct val="170000"/>
              </a:lnSpc>
              <a:spcBef>
                <a:spcPts val="0"/>
              </a:spcBef>
              <a:spcAft>
                <a:spcPts val="0"/>
              </a:spcAft>
              <a:buNone/>
            </a:pPr>
            <a:r>
              <a:rPr lang="en-US" sz="2800">
                <a:solidFill>
                  <a:srgbClr val="EBEFFE"/>
                </a:solidFill>
                <a:latin typeface="Raleway"/>
                <a:ea typeface="Raleway"/>
                <a:cs typeface="Raleway"/>
                <a:sym typeface="Raleway"/>
              </a:rPr>
              <a:t>bud earlier and lose their leaves later under artificial light</a:t>
            </a:r>
            <a:endParaRPr/>
          </a:p>
        </p:txBody>
      </p:sp>
      <p:sp>
        <p:nvSpPr>
          <p:cNvPr id="206" name="Google Shape;206;p12"/>
          <p:cNvSpPr txBox="1"/>
          <p:nvPr/>
        </p:nvSpPr>
        <p:spPr>
          <a:xfrm>
            <a:off x="12115800" y="9797386"/>
            <a:ext cx="5716800" cy="373949"/>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bg1"/>
                </a:solidFill>
                <a:latin typeface="Raleway"/>
                <a:ea typeface="Raleway"/>
                <a:cs typeface="Raleway"/>
                <a:sym typeface="Raleway"/>
              </a:rPr>
              <a:t>DarkSky</a:t>
            </a:r>
            <a:r>
              <a:rPr lang="en-US" sz="1800" b="1" dirty="0">
                <a:solidFill>
                  <a:schemeClr val="bg1"/>
                </a:solidFill>
                <a:latin typeface="Raleway"/>
                <a:ea typeface="Raleway"/>
                <a:cs typeface="Raleway"/>
                <a:sym typeface="Raleway"/>
              </a:rPr>
              <a:t> International | 2024</a:t>
            </a:r>
            <a:endParaRPr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txBox="1"/>
          <p:nvPr/>
        </p:nvSpPr>
        <p:spPr>
          <a:xfrm>
            <a:off x="3810000" y="4152900"/>
            <a:ext cx="8599331" cy="93686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400" b="1">
                <a:solidFill>
                  <a:srgbClr val="16325C"/>
                </a:solidFill>
                <a:latin typeface="Raleway"/>
                <a:ea typeface="Raleway"/>
                <a:cs typeface="Raleway"/>
                <a:sym typeface="Raleway"/>
              </a:rPr>
              <a:t>ENERGY WASTE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Shape 216"/>
        <p:cNvGrpSpPr/>
        <p:nvPr/>
      </p:nvGrpSpPr>
      <p:grpSpPr>
        <a:xfrm>
          <a:off x="0" y="0"/>
          <a:ext cx="0" cy="0"/>
          <a:chOff x="0" y="0"/>
          <a:chExt cx="0" cy="0"/>
        </a:xfrm>
      </p:grpSpPr>
      <p:grpSp>
        <p:nvGrpSpPr>
          <p:cNvPr id="217" name="Google Shape;217;p14"/>
          <p:cNvGrpSpPr/>
          <p:nvPr/>
        </p:nvGrpSpPr>
        <p:grpSpPr>
          <a:xfrm>
            <a:off x="-476250" y="-533400"/>
            <a:ext cx="8705851" cy="11315700"/>
            <a:chOff x="0" y="0"/>
            <a:chExt cx="11607801" cy="15087600"/>
          </a:xfrm>
        </p:grpSpPr>
        <p:pic>
          <p:nvPicPr>
            <p:cNvPr id="218" name="Google Shape;218;p14"/>
            <p:cNvPicPr preferRelativeResize="0"/>
            <p:nvPr/>
          </p:nvPicPr>
          <p:blipFill rotWithShape="1">
            <a:blip r:embed="rId3">
              <a:alphaModFix/>
            </a:blip>
            <a:srcRect l="11530" r="11531"/>
            <a:stretch/>
          </p:blipFill>
          <p:spPr>
            <a:xfrm>
              <a:off x="0" y="0"/>
              <a:ext cx="11607801" cy="7543800"/>
            </a:xfrm>
            <a:prstGeom prst="rect">
              <a:avLst/>
            </a:prstGeom>
            <a:noFill/>
            <a:ln>
              <a:noFill/>
            </a:ln>
          </p:spPr>
        </p:pic>
        <p:pic>
          <p:nvPicPr>
            <p:cNvPr id="219" name="Google Shape;219;p14"/>
            <p:cNvPicPr preferRelativeResize="0"/>
            <p:nvPr/>
          </p:nvPicPr>
          <p:blipFill rotWithShape="1">
            <a:blip r:embed="rId4">
              <a:alphaModFix/>
            </a:blip>
            <a:srcRect t="1227" b="1226"/>
            <a:stretch/>
          </p:blipFill>
          <p:spPr>
            <a:xfrm>
              <a:off x="0" y="7543800"/>
              <a:ext cx="11607801" cy="7543800"/>
            </a:xfrm>
            <a:prstGeom prst="rect">
              <a:avLst/>
            </a:prstGeom>
            <a:noFill/>
            <a:ln>
              <a:noFill/>
            </a:ln>
          </p:spPr>
        </p:pic>
      </p:grpSp>
      <p:sp>
        <p:nvSpPr>
          <p:cNvPr id="220" name="Google Shape;220;p14"/>
          <p:cNvSpPr/>
          <p:nvPr/>
        </p:nvSpPr>
        <p:spPr>
          <a:xfrm rot="610892">
            <a:off x="6218002" y="-2599300"/>
            <a:ext cx="14852568" cy="1755455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4"/>
          <p:cNvGrpSpPr/>
          <p:nvPr/>
        </p:nvGrpSpPr>
        <p:grpSpPr>
          <a:xfrm>
            <a:off x="8613148" y="2714588"/>
            <a:ext cx="8627101" cy="2969465"/>
            <a:chOff x="0" y="2222449"/>
            <a:chExt cx="11502802" cy="3959286"/>
          </a:xfrm>
        </p:grpSpPr>
        <p:sp>
          <p:nvSpPr>
            <p:cNvPr id="222" name="Google Shape;222;p14"/>
            <p:cNvSpPr txBox="1"/>
            <p:nvPr/>
          </p:nvSpPr>
          <p:spPr>
            <a:xfrm>
              <a:off x="37027" y="2222449"/>
              <a:ext cx="11465775" cy="780203"/>
            </a:xfrm>
            <a:prstGeom prst="rect">
              <a:avLst/>
            </a:prstGeom>
            <a:noFill/>
            <a:ln>
              <a:noFill/>
            </a:ln>
          </p:spPr>
          <p:txBody>
            <a:bodyPr spcFirstLastPara="1" wrap="square" lIns="0" tIns="0" rIns="0" bIns="0" anchor="t" anchorCtr="0">
              <a:spAutoFit/>
            </a:bodyPr>
            <a:lstStyle/>
            <a:p>
              <a:pPr marL="0" marR="0" lvl="0" indent="0" algn="r" rtl="0">
                <a:lnSpc>
                  <a:spcPct val="160000"/>
                </a:lnSpc>
                <a:spcBef>
                  <a:spcPts val="0"/>
                </a:spcBef>
                <a:spcAft>
                  <a:spcPts val="0"/>
                </a:spcAft>
                <a:buNone/>
              </a:pPr>
              <a:r>
                <a:rPr lang="en-US" sz="3200" b="1">
                  <a:solidFill>
                    <a:srgbClr val="16325C"/>
                  </a:solidFill>
                  <a:latin typeface="Raleway"/>
                  <a:ea typeface="Raleway"/>
                  <a:cs typeface="Raleway"/>
                  <a:sym typeface="Raleway"/>
                </a:rPr>
                <a:t>3-7 BILLION DOLLARS</a:t>
              </a:r>
              <a:endParaRPr/>
            </a:p>
          </p:txBody>
        </p:sp>
        <p:sp>
          <p:nvSpPr>
            <p:cNvPr id="223" name="Google Shape;223;p14"/>
            <p:cNvSpPr txBox="1"/>
            <p:nvPr/>
          </p:nvSpPr>
          <p:spPr>
            <a:xfrm>
              <a:off x="37027" y="3171914"/>
              <a:ext cx="11465775" cy="730029"/>
            </a:xfrm>
            <a:prstGeom prst="rect">
              <a:avLst/>
            </a:prstGeom>
            <a:noFill/>
            <a:ln>
              <a:noFill/>
            </a:ln>
          </p:spPr>
          <p:txBody>
            <a:bodyPr spcFirstLastPara="1" wrap="square" lIns="0" tIns="0" rIns="0" bIns="0" anchor="t" anchorCtr="0">
              <a:spAutoFit/>
            </a:bodyPr>
            <a:lstStyle/>
            <a:p>
              <a:pPr marL="0" marR="0" lvl="0" indent="0" algn="r" rtl="0">
                <a:lnSpc>
                  <a:spcPct val="170000"/>
                </a:lnSpc>
                <a:spcBef>
                  <a:spcPts val="0"/>
                </a:spcBef>
                <a:spcAft>
                  <a:spcPts val="0"/>
                </a:spcAft>
                <a:buNone/>
              </a:pPr>
              <a:r>
                <a:rPr lang="en-US" sz="2800">
                  <a:solidFill>
                    <a:srgbClr val="16325C"/>
                  </a:solidFill>
                  <a:latin typeface="Raleway"/>
                  <a:ea typeface="Raleway"/>
                  <a:cs typeface="Raleway"/>
                  <a:sym typeface="Raleway"/>
                </a:rPr>
                <a:t>spent every year on unneeded lighting</a:t>
              </a:r>
              <a:endParaRPr/>
            </a:p>
          </p:txBody>
        </p:sp>
        <p:sp>
          <p:nvSpPr>
            <p:cNvPr id="224" name="Google Shape;224;p14"/>
            <p:cNvSpPr txBox="1"/>
            <p:nvPr/>
          </p:nvSpPr>
          <p:spPr>
            <a:xfrm>
              <a:off x="0" y="4502240"/>
              <a:ext cx="11491175" cy="780203"/>
            </a:xfrm>
            <a:prstGeom prst="rect">
              <a:avLst/>
            </a:prstGeom>
            <a:noFill/>
            <a:ln>
              <a:noFill/>
            </a:ln>
          </p:spPr>
          <p:txBody>
            <a:bodyPr spcFirstLastPara="1" wrap="square" lIns="0" tIns="0" rIns="0" bIns="0" anchor="t" anchorCtr="0">
              <a:spAutoFit/>
            </a:bodyPr>
            <a:lstStyle/>
            <a:p>
              <a:pPr marL="0" marR="0" lvl="0" indent="0" algn="r" rtl="0">
                <a:lnSpc>
                  <a:spcPct val="160000"/>
                </a:lnSpc>
                <a:spcBef>
                  <a:spcPts val="0"/>
                </a:spcBef>
                <a:spcAft>
                  <a:spcPts val="0"/>
                </a:spcAft>
                <a:buNone/>
              </a:pPr>
              <a:r>
                <a:rPr lang="en-US" sz="3200" b="1">
                  <a:solidFill>
                    <a:srgbClr val="16325C"/>
                  </a:solidFill>
                  <a:latin typeface="Raleway"/>
                  <a:ea typeface="Raleway"/>
                  <a:cs typeface="Raleway"/>
                  <a:sym typeface="Raleway"/>
                </a:rPr>
                <a:t>21 MILLION TONS OF CO2</a:t>
              </a:r>
              <a:endParaRPr/>
            </a:p>
          </p:txBody>
        </p:sp>
        <p:sp>
          <p:nvSpPr>
            <p:cNvPr id="225" name="Google Shape;225;p14"/>
            <p:cNvSpPr txBox="1"/>
            <p:nvPr/>
          </p:nvSpPr>
          <p:spPr>
            <a:xfrm>
              <a:off x="0" y="5451706"/>
              <a:ext cx="11491175" cy="730029"/>
            </a:xfrm>
            <a:prstGeom prst="rect">
              <a:avLst/>
            </a:prstGeom>
            <a:noFill/>
            <a:ln>
              <a:noFill/>
            </a:ln>
          </p:spPr>
          <p:txBody>
            <a:bodyPr spcFirstLastPara="1" wrap="square" lIns="0" tIns="0" rIns="0" bIns="0" anchor="t" anchorCtr="0">
              <a:spAutoFit/>
            </a:bodyPr>
            <a:lstStyle/>
            <a:p>
              <a:pPr marL="0" marR="0" lvl="0" indent="0" algn="r" rtl="0">
                <a:lnSpc>
                  <a:spcPct val="170000"/>
                </a:lnSpc>
                <a:spcBef>
                  <a:spcPts val="0"/>
                </a:spcBef>
                <a:spcAft>
                  <a:spcPts val="0"/>
                </a:spcAft>
                <a:buNone/>
              </a:pPr>
              <a:r>
                <a:rPr lang="en-US" sz="2800">
                  <a:solidFill>
                    <a:srgbClr val="16325C"/>
                  </a:solidFill>
                  <a:latin typeface="Raleway"/>
                  <a:ea typeface="Raleway"/>
                  <a:cs typeface="Raleway"/>
                  <a:sym typeface="Raleway"/>
                </a:rPr>
                <a:t>burned by unnecessary lighting</a:t>
              </a:r>
              <a:endParaRPr/>
            </a:p>
          </p:txBody>
        </p:sp>
      </p:grpSp>
      <p:sp>
        <p:nvSpPr>
          <p:cNvPr id="226" name="Google Shape;226;p14"/>
          <p:cNvSpPr txBox="1"/>
          <p:nvPr/>
        </p:nvSpPr>
        <p:spPr>
          <a:xfrm>
            <a:off x="13868400" y="9872707"/>
            <a:ext cx="5716696" cy="28604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chemeClr val="lt1"/>
                </a:solidFill>
                <a:latin typeface="Raleway"/>
                <a:ea typeface="Raleway"/>
                <a:cs typeface="Raleway"/>
                <a:sym typeface="Raleway"/>
              </a:rPr>
              <a:t>The International Dark-Sky Association | 2019</a:t>
            </a:r>
            <a:endParaRPr/>
          </a:p>
        </p:txBody>
      </p:sp>
      <p:sp>
        <p:nvSpPr>
          <p:cNvPr id="227" name="Google Shape;227;p14"/>
          <p:cNvSpPr txBox="1"/>
          <p:nvPr/>
        </p:nvSpPr>
        <p:spPr>
          <a:xfrm>
            <a:off x="12347812" y="9881547"/>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rgbClr val="16325C"/>
                </a:solidFill>
                <a:latin typeface="Raleway"/>
                <a:ea typeface="Raleway"/>
                <a:cs typeface="Raleway"/>
                <a:sym typeface="Raleway"/>
              </a:rPr>
              <a:t>DarkSky</a:t>
            </a:r>
            <a:r>
              <a:rPr lang="en-US" sz="1800" b="1" dirty="0">
                <a:solidFill>
                  <a:srgbClr val="16325C"/>
                </a:solidFill>
                <a:latin typeface="Raleway"/>
                <a:ea typeface="Raleway"/>
                <a:cs typeface="Raleway"/>
                <a:sym typeface="Raleway"/>
              </a:rPr>
              <a:t> International | 2024</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5"/>
          <p:cNvSpPr txBox="1"/>
          <p:nvPr/>
        </p:nvSpPr>
        <p:spPr>
          <a:xfrm>
            <a:off x="5562600" y="4610100"/>
            <a:ext cx="8599331" cy="93686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b="1">
                <a:solidFill>
                  <a:srgbClr val="16325C"/>
                </a:solidFill>
                <a:latin typeface="Raleway"/>
                <a:ea typeface="Raleway"/>
                <a:cs typeface="Raleway"/>
                <a:sym typeface="Raleway"/>
              </a:rPr>
              <a:t>HUMAN HEALTH</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C6DB-3303-F76D-4BF7-81A87DB5C168}"/>
              </a:ext>
            </a:extLst>
          </p:cNvPr>
          <p:cNvSpPr>
            <a:spLocks noGrp="1"/>
          </p:cNvSpPr>
          <p:nvPr>
            <p:ph type="ctrTitle"/>
          </p:nvPr>
        </p:nvSpPr>
        <p:spPr>
          <a:xfrm>
            <a:off x="4800600" y="304798"/>
            <a:ext cx="12096749" cy="1470025"/>
          </a:xfrm>
        </p:spPr>
        <p:txBody>
          <a:bodyPr/>
          <a:lstStyle/>
          <a:p>
            <a:r>
              <a:rPr lang="en-US" b="1" dirty="0">
                <a:solidFill>
                  <a:schemeClr val="bg2">
                    <a:lumMod val="75000"/>
                  </a:schemeClr>
                </a:solidFill>
              </a:rPr>
              <a:t>Concerns about LED street lighting</a:t>
            </a:r>
          </a:p>
        </p:txBody>
      </p:sp>
      <p:sp>
        <p:nvSpPr>
          <p:cNvPr id="3" name="Subtitle 2">
            <a:extLst>
              <a:ext uri="{FF2B5EF4-FFF2-40B4-BE49-F238E27FC236}">
                <a16:creationId xmlns:a16="http://schemas.microsoft.com/office/drawing/2014/main" id="{53D211EE-E262-8792-6CE2-1F866043E466}"/>
              </a:ext>
            </a:extLst>
          </p:cNvPr>
          <p:cNvSpPr>
            <a:spLocks noGrp="1"/>
          </p:cNvSpPr>
          <p:nvPr>
            <p:ph type="subTitle" idx="1"/>
          </p:nvPr>
        </p:nvSpPr>
        <p:spPr>
          <a:xfrm>
            <a:off x="1225296" y="1933106"/>
            <a:ext cx="8852154" cy="7439494"/>
          </a:xfrm>
          <a:solidFill>
            <a:schemeClr val="lt1">
              <a:alpha val="35000"/>
            </a:schemeClr>
          </a:solidFill>
        </p:spPr>
        <p:txBody>
          <a:bodyPr>
            <a:normAutofit fontScale="92500" lnSpcReduction="10000"/>
          </a:bodyPr>
          <a:lstStyle/>
          <a:p>
            <a:pPr algn="l"/>
            <a:r>
              <a:rPr lang="en-US" sz="3600" b="1" dirty="0">
                <a:solidFill>
                  <a:schemeClr val="tx1"/>
                </a:solidFill>
              </a:rPr>
              <a:t>Disability Glare </a:t>
            </a:r>
            <a:r>
              <a:rPr lang="en-US" sz="3600" dirty="0">
                <a:solidFill>
                  <a:schemeClr val="tx1"/>
                </a:solidFill>
              </a:rPr>
              <a:t>results in decreased visual acuity and reduced driving visibility.</a:t>
            </a:r>
          </a:p>
          <a:p>
            <a:pPr algn="l"/>
            <a:r>
              <a:rPr lang="en-US" sz="3600" dirty="0">
                <a:solidFill>
                  <a:schemeClr val="tx1"/>
                </a:solidFill>
              </a:rPr>
              <a:t>A 4000K LED is emitted as blue light that the human eye perceives as a harsh white color. Our pupils constrict, and we can’t see as well. A “veil of illuminance” leads to discomfort and reduced visibility.</a:t>
            </a:r>
          </a:p>
          <a:p>
            <a:pPr algn="l"/>
            <a:r>
              <a:rPr lang="en-US" sz="3600" b="1" dirty="0">
                <a:solidFill>
                  <a:schemeClr val="tx1"/>
                </a:solidFill>
              </a:rPr>
              <a:t>Eye Damage: </a:t>
            </a:r>
            <a:r>
              <a:rPr lang="en-US" sz="3600" dirty="0">
                <a:solidFill>
                  <a:schemeClr val="tx1"/>
                </a:solidFill>
              </a:rPr>
              <a:t>Blue wavelengths create more scattering of light in the human eye and potential damage to retinas.</a:t>
            </a:r>
          </a:p>
          <a:p>
            <a:pPr algn="l"/>
            <a:r>
              <a:rPr lang="en-US" sz="3600" b="1" dirty="0">
                <a:solidFill>
                  <a:schemeClr val="tx1"/>
                </a:solidFill>
              </a:rPr>
              <a:t>Disruption of Circadian Rhythm</a:t>
            </a:r>
            <a:r>
              <a:rPr lang="en-US" sz="3600" dirty="0">
                <a:solidFill>
                  <a:schemeClr val="tx1"/>
                </a:solidFill>
              </a:rPr>
              <a:t> via melatonin suppression (LEDs 5x).</a:t>
            </a:r>
          </a:p>
          <a:p>
            <a:pPr algn="l"/>
            <a:r>
              <a:rPr lang="en-US" sz="3600" b="1" dirty="0">
                <a:solidFill>
                  <a:schemeClr val="tx1"/>
                </a:solidFill>
              </a:rPr>
              <a:t>Secondary negative health effects from chronic sleep disruption:</a:t>
            </a:r>
            <a:r>
              <a:rPr lang="en-US" sz="3600" dirty="0">
                <a:solidFill>
                  <a:schemeClr val="tx1"/>
                </a:solidFill>
              </a:rPr>
              <a:t> increased risk of cancer, diabetes, cardiovascular disease, and obesity.</a:t>
            </a:r>
          </a:p>
          <a:p>
            <a:pPr algn="l"/>
            <a:endParaRPr lang="en-US" sz="3600" dirty="0">
              <a:solidFill>
                <a:schemeClr val="tx1"/>
              </a:solidFill>
            </a:endParaRPr>
          </a:p>
        </p:txBody>
      </p:sp>
      <p:pic>
        <p:nvPicPr>
          <p:cNvPr id="4" name="Picture 3" descr="Diagram&#10;&#10;Description automatically generated">
            <a:extLst>
              <a:ext uri="{FF2B5EF4-FFF2-40B4-BE49-F238E27FC236}">
                <a16:creationId xmlns:a16="http://schemas.microsoft.com/office/drawing/2014/main" id="{B925450C-A137-70DA-6EA9-F1AC3408F88F}"/>
              </a:ext>
            </a:extLst>
          </p:cNvPr>
          <p:cNvPicPr>
            <a:picLocks noChangeAspect="1"/>
          </p:cNvPicPr>
          <p:nvPr/>
        </p:nvPicPr>
        <p:blipFill>
          <a:blip r:embed="rId3"/>
          <a:stretch>
            <a:fillRect/>
          </a:stretch>
        </p:blipFill>
        <p:spPr>
          <a:xfrm>
            <a:off x="9987800" y="2782286"/>
            <a:ext cx="7639835" cy="4799614"/>
          </a:xfrm>
          <a:prstGeom prst="rect">
            <a:avLst/>
          </a:prstGeom>
        </p:spPr>
      </p:pic>
      <p:pic>
        <p:nvPicPr>
          <p:cNvPr id="8" name="Picture 7" descr="Logo, company name&#10;&#10;Description automatically generated">
            <a:extLst>
              <a:ext uri="{FF2B5EF4-FFF2-40B4-BE49-F238E27FC236}">
                <a16:creationId xmlns:a16="http://schemas.microsoft.com/office/drawing/2014/main" id="{FE6A4750-8DF2-D239-5280-BF6E2BDF8978}"/>
              </a:ext>
            </a:extLst>
          </p:cNvPr>
          <p:cNvPicPr>
            <a:picLocks noChangeAspect="1"/>
          </p:cNvPicPr>
          <p:nvPr/>
        </p:nvPicPr>
        <p:blipFill>
          <a:blip r:embed="rId4"/>
          <a:stretch>
            <a:fillRect/>
          </a:stretch>
        </p:blipFill>
        <p:spPr>
          <a:xfrm>
            <a:off x="3493770" y="338771"/>
            <a:ext cx="3070860" cy="1402080"/>
          </a:xfrm>
          <a:prstGeom prst="rect">
            <a:avLst/>
          </a:prstGeom>
        </p:spPr>
      </p:pic>
      <p:sp>
        <p:nvSpPr>
          <p:cNvPr id="10" name="TextBox 9">
            <a:extLst>
              <a:ext uri="{FF2B5EF4-FFF2-40B4-BE49-F238E27FC236}">
                <a16:creationId xmlns:a16="http://schemas.microsoft.com/office/drawing/2014/main" id="{DBEB3D05-A7E4-5994-5D6F-30822D5B7A94}"/>
              </a:ext>
            </a:extLst>
          </p:cNvPr>
          <p:cNvSpPr txBox="1"/>
          <p:nvPr/>
        </p:nvSpPr>
        <p:spPr>
          <a:xfrm>
            <a:off x="10228463" y="7746699"/>
            <a:ext cx="6668886" cy="523220"/>
          </a:xfrm>
          <a:prstGeom prst="rect">
            <a:avLst/>
          </a:prstGeom>
          <a:noFill/>
        </p:spPr>
        <p:txBody>
          <a:bodyPr wrap="square" rtlCol="0">
            <a:spAutoFit/>
          </a:bodyPr>
          <a:lstStyle/>
          <a:p>
            <a:pPr algn="l"/>
            <a:r>
              <a:rPr lang="en-US" b="0" i="0" u="none" strike="noStrike" baseline="0" dirty="0" err="1">
                <a:solidFill>
                  <a:schemeClr val="tx1"/>
                </a:solidFill>
                <a:latin typeface="+mj-lt"/>
              </a:rPr>
              <a:t>Zielinska-Dabkowska</a:t>
            </a:r>
            <a:r>
              <a:rPr lang="en-US" b="0" i="0" u="none" strike="noStrike" baseline="0" dirty="0">
                <a:solidFill>
                  <a:schemeClr val="tx1"/>
                </a:solidFill>
                <a:latin typeface="+mj-lt"/>
              </a:rPr>
              <a:t> and </a:t>
            </a:r>
            <a:r>
              <a:rPr lang="en-US" b="0" i="0" u="none" strike="noStrike" baseline="0" dirty="0" err="1">
                <a:solidFill>
                  <a:schemeClr val="tx1"/>
                </a:solidFill>
                <a:latin typeface="+mj-lt"/>
              </a:rPr>
              <a:t>Xaviab</a:t>
            </a:r>
            <a:r>
              <a:rPr lang="en-US" b="0" i="0" u="none" strike="noStrike" baseline="0" dirty="0">
                <a:solidFill>
                  <a:schemeClr val="tx1"/>
                </a:solidFill>
                <a:latin typeface="+mj-lt"/>
              </a:rPr>
              <a:t>. 2018. An overview of cognitive and biological effects of city </a:t>
            </a:r>
            <a:r>
              <a:rPr lang="en-US" b="0" i="0" u="none" strike="noStrike" baseline="0" dirty="0" err="1">
                <a:solidFill>
                  <a:schemeClr val="tx1"/>
                </a:solidFill>
                <a:latin typeface="+mj-lt"/>
              </a:rPr>
              <a:t>niggtime</a:t>
            </a:r>
            <a:r>
              <a:rPr lang="en-US" b="0" i="0" u="none" strike="noStrike" baseline="0" dirty="0">
                <a:solidFill>
                  <a:schemeClr val="tx1"/>
                </a:solidFill>
                <a:latin typeface="+mj-lt"/>
              </a:rPr>
              <a:t> illumination including a London case study.</a:t>
            </a:r>
            <a:endParaRPr lang="en-US" dirty="0">
              <a:solidFill>
                <a:schemeClr val="tx1"/>
              </a:solidFill>
              <a:latin typeface="+mj-lt"/>
            </a:endParaRPr>
          </a:p>
        </p:txBody>
      </p:sp>
      <p:sp>
        <p:nvSpPr>
          <p:cNvPr id="11" name="Google Shape;227;p14">
            <a:extLst>
              <a:ext uri="{FF2B5EF4-FFF2-40B4-BE49-F238E27FC236}">
                <a16:creationId xmlns:a16="http://schemas.microsoft.com/office/drawing/2014/main" id="{54FCAF66-9CEA-733A-376D-F6A79D18778A}"/>
              </a:ext>
            </a:extLst>
          </p:cNvPr>
          <p:cNvSpPr txBox="1"/>
          <p:nvPr/>
        </p:nvSpPr>
        <p:spPr>
          <a:xfrm>
            <a:off x="12347812" y="9881547"/>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rgbClr val="16325C"/>
                </a:solidFill>
                <a:latin typeface="Raleway"/>
                <a:ea typeface="Raleway"/>
                <a:cs typeface="Raleway"/>
                <a:sym typeface="Raleway"/>
              </a:rPr>
              <a:t>DarkSky</a:t>
            </a:r>
            <a:r>
              <a:rPr lang="en-US" sz="1800" b="1" dirty="0">
                <a:solidFill>
                  <a:srgbClr val="16325C"/>
                </a:solidFill>
                <a:latin typeface="Raleway"/>
                <a:ea typeface="Raleway"/>
                <a:cs typeface="Raleway"/>
                <a:sym typeface="Raleway"/>
              </a:rPr>
              <a:t> International | 2024</a:t>
            </a:r>
            <a:endParaRPr dirty="0"/>
          </a:p>
        </p:txBody>
      </p:sp>
    </p:spTree>
    <p:extLst>
      <p:ext uri="{BB962C8B-B14F-4D97-AF65-F5344CB8AC3E}">
        <p14:creationId xmlns:p14="http://schemas.microsoft.com/office/powerpoint/2010/main" val="23081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7" name="Picture 6" descr="A screenshot of a computer program&#10;&#10;Description automatically generated with low confidence">
            <a:extLst>
              <a:ext uri="{FF2B5EF4-FFF2-40B4-BE49-F238E27FC236}">
                <a16:creationId xmlns:a16="http://schemas.microsoft.com/office/drawing/2014/main" id="{004EE370-6B4D-52F7-2DCF-71E2D4DFA56D}"/>
              </a:ext>
            </a:extLst>
          </p:cNvPr>
          <p:cNvPicPr>
            <a:picLocks noChangeAspect="1"/>
          </p:cNvPicPr>
          <p:nvPr/>
        </p:nvPicPr>
        <p:blipFill>
          <a:blip r:embed="rId3"/>
          <a:stretch>
            <a:fillRect/>
          </a:stretch>
        </p:blipFill>
        <p:spPr>
          <a:xfrm>
            <a:off x="0" y="184165"/>
            <a:ext cx="18288000" cy="9918670"/>
          </a:xfrm>
          <a:prstGeom prst="rect">
            <a:avLst/>
          </a:prstGeom>
        </p:spPr>
      </p:pic>
      <p:sp>
        <p:nvSpPr>
          <p:cNvPr id="2" name="Google Shape;206;p12">
            <a:extLst>
              <a:ext uri="{FF2B5EF4-FFF2-40B4-BE49-F238E27FC236}">
                <a16:creationId xmlns:a16="http://schemas.microsoft.com/office/drawing/2014/main" id="{17D97755-59BC-63A3-74FB-885934C5D240}"/>
              </a:ext>
            </a:extLst>
          </p:cNvPr>
          <p:cNvSpPr txBox="1"/>
          <p:nvPr/>
        </p:nvSpPr>
        <p:spPr>
          <a:xfrm>
            <a:off x="12115800" y="9797386"/>
            <a:ext cx="5716800" cy="373949"/>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bg1"/>
                </a:solidFill>
                <a:latin typeface="Raleway"/>
                <a:ea typeface="Raleway"/>
                <a:cs typeface="Raleway"/>
                <a:sym typeface="Raleway"/>
              </a:rPr>
              <a:t>DarkSky</a:t>
            </a:r>
            <a:r>
              <a:rPr lang="en-US" sz="1800" b="1" dirty="0">
                <a:solidFill>
                  <a:schemeClr val="bg1"/>
                </a:solidFill>
                <a:latin typeface="Raleway"/>
                <a:ea typeface="Raleway"/>
                <a:cs typeface="Raleway"/>
                <a:sym typeface="Raleway"/>
              </a:rPr>
              <a:t> International | 2024</a:t>
            </a:r>
            <a:endParaRPr dirty="0">
              <a:solidFill>
                <a:schemeClr val="bg1"/>
              </a:solidFill>
            </a:endParaRPr>
          </a:p>
        </p:txBody>
      </p:sp>
    </p:spTree>
    <p:extLst>
      <p:ext uri="{BB962C8B-B14F-4D97-AF65-F5344CB8AC3E}">
        <p14:creationId xmlns:p14="http://schemas.microsoft.com/office/powerpoint/2010/main" val="2320405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3"/>
          <p:cNvSpPr/>
          <p:nvPr/>
        </p:nvSpPr>
        <p:spPr>
          <a:xfrm>
            <a:off x="7652212" y="5763300"/>
            <a:ext cx="9955819" cy="3427294"/>
          </a:xfrm>
          <a:prstGeom prst="rect">
            <a:avLst/>
          </a:prstGeom>
          <a:solidFill>
            <a:schemeClr val="lt1">
              <a:alpha val="5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3"/>
          <p:cNvGrpSpPr/>
          <p:nvPr/>
        </p:nvGrpSpPr>
        <p:grpSpPr>
          <a:xfrm>
            <a:off x="7551228" y="5954372"/>
            <a:ext cx="9494681" cy="2831058"/>
            <a:chOff x="0" y="1487734"/>
            <a:chExt cx="12659575" cy="3774744"/>
          </a:xfrm>
        </p:grpSpPr>
        <p:sp>
          <p:nvSpPr>
            <p:cNvPr id="111" name="Google Shape;111;p3"/>
            <p:cNvSpPr txBox="1"/>
            <p:nvPr/>
          </p:nvSpPr>
          <p:spPr>
            <a:xfrm>
              <a:off x="2232877" y="4482275"/>
              <a:ext cx="10297375" cy="780203"/>
            </a:xfrm>
            <a:prstGeom prst="rect">
              <a:avLst/>
            </a:prstGeom>
            <a:noFill/>
            <a:ln>
              <a:noFill/>
            </a:ln>
          </p:spPr>
          <p:txBody>
            <a:bodyPr spcFirstLastPara="1" wrap="square" lIns="0" tIns="0" rIns="0" bIns="0" anchor="t" anchorCtr="0">
              <a:spAutoFit/>
            </a:bodyPr>
            <a:lstStyle/>
            <a:p>
              <a:pPr marL="0" marR="0" lvl="0" indent="0" algn="r" rtl="0">
                <a:lnSpc>
                  <a:spcPct val="160000"/>
                </a:lnSpc>
                <a:spcBef>
                  <a:spcPts val="0"/>
                </a:spcBef>
                <a:spcAft>
                  <a:spcPts val="0"/>
                </a:spcAft>
                <a:buNone/>
              </a:pPr>
              <a:r>
                <a:rPr lang="en-US" sz="3200" b="1" dirty="0">
                  <a:solidFill>
                    <a:srgbClr val="16325C"/>
                  </a:solidFill>
                  <a:latin typeface="Raleway"/>
                  <a:ea typeface="Raleway"/>
                  <a:cs typeface="Raleway"/>
                  <a:sym typeface="Raleway"/>
                </a:rPr>
                <a:t>–MARTIN LUTHER KING JR.</a:t>
              </a:r>
              <a:endParaRPr dirty="0"/>
            </a:p>
          </p:txBody>
        </p:sp>
        <p:sp>
          <p:nvSpPr>
            <p:cNvPr id="112" name="Google Shape;112;p3"/>
            <p:cNvSpPr txBox="1"/>
            <p:nvPr/>
          </p:nvSpPr>
          <p:spPr>
            <a:xfrm>
              <a:off x="0" y="1487734"/>
              <a:ext cx="12659575" cy="3658023"/>
            </a:xfrm>
            <a:prstGeom prst="rect">
              <a:avLst/>
            </a:prstGeom>
            <a:noFill/>
            <a:ln>
              <a:noFill/>
            </a:ln>
          </p:spPr>
          <p:txBody>
            <a:bodyPr spcFirstLastPara="1" wrap="square" lIns="0" tIns="0" rIns="0" bIns="0" anchor="t" anchorCtr="0">
              <a:spAutoFit/>
            </a:bodyPr>
            <a:lstStyle/>
            <a:p>
              <a:pPr marL="0" marR="0" lvl="0" indent="0" algn="r" rtl="0">
                <a:lnSpc>
                  <a:spcPct val="130000"/>
                </a:lnSpc>
                <a:spcBef>
                  <a:spcPts val="0"/>
                </a:spcBef>
                <a:spcAft>
                  <a:spcPts val="0"/>
                </a:spcAft>
                <a:buNone/>
              </a:pPr>
              <a:r>
                <a:rPr lang="en-US" sz="5600" dirty="0">
                  <a:solidFill>
                    <a:srgbClr val="16325C"/>
                  </a:solidFill>
                  <a:latin typeface="Raleway"/>
                  <a:ea typeface="Raleway"/>
                  <a:cs typeface="Raleway"/>
                  <a:sym typeface="Raleway"/>
                </a:rPr>
                <a:t>“ONLY IN THE DARKNESS CAN YOU SEE THE STARS”</a:t>
              </a:r>
              <a:endParaRPr dirty="0"/>
            </a:p>
          </p:txBody>
        </p:sp>
      </p:grpSp>
      <p:sp>
        <p:nvSpPr>
          <p:cNvPr id="2" name="Google Shape;144;p6">
            <a:extLst>
              <a:ext uri="{FF2B5EF4-FFF2-40B4-BE49-F238E27FC236}">
                <a16:creationId xmlns:a16="http://schemas.microsoft.com/office/drawing/2014/main" id="{9D685A93-D4F8-29ED-F95F-95A1A0164857}"/>
              </a:ext>
            </a:extLst>
          </p:cNvPr>
          <p:cNvSpPr txBox="1"/>
          <p:nvPr/>
        </p:nvSpPr>
        <p:spPr>
          <a:xfrm>
            <a:off x="11888206" y="9886335"/>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lt1"/>
                </a:solidFill>
                <a:latin typeface="Raleway"/>
                <a:ea typeface="Raleway"/>
                <a:cs typeface="Raleway"/>
                <a:sym typeface="Raleway"/>
              </a:rPr>
              <a:t>DarkSky</a:t>
            </a:r>
            <a:r>
              <a:rPr lang="en-US" sz="1800" b="1" dirty="0">
                <a:solidFill>
                  <a:schemeClr val="lt1"/>
                </a:solidFill>
                <a:latin typeface="Raleway"/>
                <a:ea typeface="Raleway"/>
                <a:cs typeface="Raleway"/>
                <a:sym typeface="Raleway"/>
              </a:rPr>
              <a:t> International | 2024</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5"/>
          <p:cNvSpPr txBox="1"/>
          <p:nvPr/>
        </p:nvSpPr>
        <p:spPr>
          <a:xfrm>
            <a:off x="4905793" y="4552569"/>
            <a:ext cx="9220280" cy="118186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b="1" dirty="0">
                <a:solidFill>
                  <a:srgbClr val="16325C"/>
                </a:solidFill>
                <a:latin typeface="Raleway"/>
                <a:sym typeface="Raleway"/>
              </a:rPr>
              <a:t>SAFETY AND SECURITY</a:t>
            </a:r>
            <a:endParaRPr dirty="0"/>
          </a:p>
        </p:txBody>
      </p:sp>
    </p:spTree>
    <p:extLst>
      <p:ext uri="{BB962C8B-B14F-4D97-AF65-F5344CB8AC3E}">
        <p14:creationId xmlns:p14="http://schemas.microsoft.com/office/powerpoint/2010/main" val="1805348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Shape 285"/>
        <p:cNvGrpSpPr/>
        <p:nvPr/>
      </p:nvGrpSpPr>
      <p:grpSpPr>
        <a:xfrm>
          <a:off x="0" y="0"/>
          <a:ext cx="0" cy="0"/>
          <a:chOff x="0" y="0"/>
          <a:chExt cx="0" cy="0"/>
        </a:xfrm>
      </p:grpSpPr>
      <p:grpSp>
        <p:nvGrpSpPr>
          <p:cNvPr id="286" name="Google Shape;286;p21"/>
          <p:cNvGrpSpPr/>
          <p:nvPr/>
        </p:nvGrpSpPr>
        <p:grpSpPr>
          <a:xfrm>
            <a:off x="0" y="-479674"/>
            <a:ext cx="9829800" cy="10828143"/>
            <a:chOff x="0" y="0"/>
            <a:chExt cx="11607801" cy="15087600"/>
          </a:xfrm>
        </p:grpSpPr>
        <p:pic>
          <p:nvPicPr>
            <p:cNvPr id="287" name="Google Shape;287;p21"/>
            <p:cNvPicPr preferRelativeResize="0"/>
            <p:nvPr/>
          </p:nvPicPr>
          <p:blipFill rotWithShape="1">
            <a:blip r:embed="rId3">
              <a:alphaModFix/>
            </a:blip>
            <a:srcRect l="8464" r="8464"/>
            <a:stretch/>
          </p:blipFill>
          <p:spPr>
            <a:xfrm>
              <a:off x="0" y="0"/>
              <a:ext cx="11607801" cy="7543800"/>
            </a:xfrm>
            <a:prstGeom prst="rect">
              <a:avLst/>
            </a:prstGeom>
            <a:noFill/>
            <a:ln>
              <a:noFill/>
            </a:ln>
          </p:spPr>
        </p:pic>
        <p:pic>
          <p:nvPicPr>
            <p:cNvPr id="288" name="Google Shape;288;p21"/>
            <p:cNvPicPr preferRelativeResize="0"/>
            <p:nvPr/>
          </p:nvPicPr>
          <p:blipFill rotWithShape="1">
            <a:blip r:embed="rId4">
              <a:alphaModFix/>
            </a:blip>
            <a:srcRect l="8464" r="8464"/>
            <a:stretch/>
          </p:blipFill>
          <p:spPr>
            <a:xfrm>
              <a:off x="0" y="7543800"/>
              <a:ext cx="11607801" cy="7543800"/>
            </a:xfrm>
            <a:prstGeom prst="rect">
              <a:avLst/>
            </a:prstGeom>
            <a:noFill/>
            <a:ln>
              <a:noFill/>
            </a:ln>
          </p:spPr>
        </p:pic>
      </p:grpSp>
      <p:sp>
        <p:nvSpPr>
          <p:cNvPr id="289" name="Google Shape;289;p21"/>
          <p:cNvSpPr/>
          <p:nvPr/>
        </p:nvSpPr>
        <p:spPr>
          <a:xfrm rot="610916">
            <a:off x="7608606" y="-755390"/>
            <a:ext cx="13159138" cy="1239225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21"/>
          <p:cNvGrpSpPr/>
          <p:nvPr/>
        </p:nvGrpSpPr>
        <p:grpSpPr>
          <a:xfrm>
            <a:off x="8613148" y="1943099"/>
            <a:ext cx="8627101" cy="7220059"/>
            <a:chOff x="0" y="-902046"/>
            <a:chExt cx="11502802" cy="6787746"/>
          </a:xfrm>
        </p:grpSpPr>
        <p:sp>
          <p:nvSpPr>
            <p:cNvPr id="291" name="Google Shape;291;p21"/>
            <p:cNvSpPr txBox="1"/>
            <p:nvPr/>
          </p:nvSpPr>
          <p:spPr>
            <a:xfrm>
              <a:off x="25400" y="-902046"/>
              <a:ext cx="11465775" cy="1809088"/>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400" b="1">
                  <a:solidFill>
                    <a:srgbClr val="16325C"/>
                  </a:solidFill>
                  <a:latin typeface="Raleway"/>
                  <a:ea typeface="Raleway"/>
                  <a:cs typeface="Raleway"/>
                  <a:sym typeface="Raleway"/>
                </a:rPr>
                <a:t>MYTH: MORE LIGHTING IS SAFER</a:t>
              </a:r>
              <a:endParaRPr/>
            </a:p>
          </p:txBody>
        </p:sp>
        <p:sp>
          <p:nvSpPr>
            <p:cNvPr id="292" name="Google Shape;292;p21"/>
            <p:cNvSpPr txBox="1"/>
            <p:nvPr/>
          </p:nvSpPr>
          <p:spPr>
            <a:xfrm>
              <a:off x="2435003" y="2222449"/>
              <a:ext cx="9067799" cy="1168303"/>
            </a:xfrm>
            <a:prstGeom prst="rect">
              <a:avLst/>
            </a:prstGeom>
            <a:noFill/>
            <a:ln>
              <a:noFill/>
            </a:ln>
          </p:spPr>
          <p:txBody>
            <a:bodyPr spcFirstLastPara="1" wrap="square" lIns="0" tIns="0" rIns="0" bIns="0" anchor="t" anchorCtr="0">
              <a:spAutoFit/>
            </a:bodyPr>
            <a:lstStyle/>
            <a:p>
              <a:pPr marL="0" marR="0" lvl="0" indent="0" algn="r" rtl="0">
                <a:lnSpc>
                  <a:spcPct val="160000"/>
                </a:lnSpc>
                <a:spcBef>
                  <a:spcPts val="0"/>
                </a:spcBef>
                <a:spcAft>
                  <a:spcPts val="0"/>
                </a:spcAft>
                <a:buNone/>
              </a:pPr>
              <a:r>
                <a:rPr lang="en-US" sz="3200" b="1">
                  <a:solidFill>
                    <a:srgbClr val="16325C"/>
                  </a:solidFill>
                  <a:latin typeface="Raleway"/>
                  <a:ea typeface="Raleway"/>
                  <a:cs typeface="Raleway"/>
                  <a:sym typeface="Raleway"/>
                </a:rPr>
                <a:t>REALITY: WELL DESIGNED LIGHTING IS SAFER</a:t>
              </a:r>
              <a:endParaRPr/>
            </a:p>
          </p:txBody>
        </p:sp>
        <p:sp>
          <p:nvSpPr>
            <p:cNvPr id="293" name="Google Shape;293;p21"/>
            <p:cNvSpPr txBox="1"/>
            <p:nvPr/>
          </p:nvSpPr>
          <p:spPr>
            <a:xfrm>
              <a:off x="0" y="5451706"/>
              <a:ext cx="11491175" cy="433994"/>
            </a:xfrm>
            <a:prstGeom prst="rect">
              <a:avLst/>
            </a:prstGeom>
            <a:noFill/>
            <a:ln>
              <a:noFill/>
            </a:ln>
          </p:spPr>
          <p:txBody>
            <a:bodyPr spcFirstLastPara="1" wrap="square" lIns="0" tIns="0" rIns="0" bIns="0" anchor="t" anchorCtr="0">
              <a:spAutoFit/>
            </a:bodyPr>
            <a:lstStyle/>
            <a:p>
              <a:pPr marL="0" marR="0" lvl="0" indent="0" algn="r" rtl="0">
                <a:lnSpc>
                  <a:spcPct val="170000"/>
                </a:lnSpc>
                <a:spcBef>
                  <a:spcPts val="0"/>
                </a:spcBef>
                <a:spcAft>
                  <a:spcPts val="0"/>
                </a:spcAft>
                <a:buNone/>
              </a:pPr>
              <a:endParaRPr sz="2800">
                <a:solidFill>
                  <a:srgbClr val="364182"/>
                </a:solidFill>
                <a:latin typeface="Raleway"/>
                <a:ea typeface="Raleway"/>
                <a:cs typeface="Raleway"/>
                <a:sym typeface="Raleway"/>
              </a:endParaRPr>
            </a:p>
          </p:txBody>
        </p:sp>
      </p:grpSp>
      <p:sp>
        <p:nvSpPr>
          <p:cNvPr id="294" name="Google Shape;294;p21"/>
          <p:cNvSpPr txBox="1"/>
          <p:nvPr/>
        </p:nvSpPr>
        <p:spPr>
          <a:xfrm>
            <a:off x="12115800" y="9715500"/>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rgbClr val="16325C"/>
                </a:solidFill>
                <a:latin typeface="Raleway"/>
                <a:ea typeface="Raleway"/>
                <a:cs typeface="Raleway"/>
                <a:sym typeface="Raleway"/>
              </a:rPr>
              <a:t>DarkSky International | 2024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
        <p:cNvGrpSpPr/>
        <p:nvPr/>
      </p:nvGrpSpPr>
      <p:grpSpPr>
        <a:xfrm>
          <a:off x="0" y="0"/>
          <a:ext cx="0" cy="0"/>
          <a:chOff x="0" y="0"/>
          <a:chExt cx="0" cy="0"/>
        </a:xfrm>
      </p:grpSpPr>
      <p:sp>
        <p:nvSpPr>
          <p:cNvPr id="382" name="Google Shape;382;p28"/>
          <p:cNvSpPr txBox="1"/>
          <p:nvPr/>
        </p:nvSpPr>
        <p:spPr>
          <a:xfrm>
            <a:off x="3006009" y="5143500"/>
            <a:ext cx="12275981" cy="224061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5600" dirty="0">
                <a:solidFill>
                  <a:srgbClr val="16325C"/>
                </a:solidFill>
                <a:latin typeface="Raleway"/>
                <a:ea typeface="Raleway"/>
                <a:cs typeface="Raleway"/>
                <a:sym typeface="Raleway"/>
              </a:rPr>
              <a:t>THE SOLUTION:</a:t>
            </a:r>
          </a:p>
          <a:p>
            <a:pPr marL="0" marR="0" lvl="0" indent="0" algn="ctr" rtl="0">
              <a:lnSpc>
                <a:spcPct val="130000"/>
              </a:lnSpc>
              <a:spcBef>
                <a:spcPts val="0"/>
              </a:spcBef>
              <a:spcAft>
                <a:spcPts val="0"/>
              </a:spcAft>
              <a:buNone/>
            </a:pPr>
            <a:r>
              <a:rPr lang="en-US" sz="5600" dirty="0">
                <a:solidFill>
                  <a:srgbClr val="16325C"/>
                </a:solidFill>
                <a:latin typeface="Raleway"/>
                <a:ea typeface="Raleway"/>
                <a:cs typeface="Raleway"/>
                <a:sym typeface="Raleway"/>
              </a:rPr>
              <a:t>BETTER LIGHTING DESIGN</a:t>
            </a:r>
            <a:endParaRPr dirty="0"/>
          </a:p>
        </p:txBody>
      </p:sp>
      <p:pic>
        <p:nvPicPr>
          <p:cNvPr id="383" name="Google Shape;383;p28"/>
          <p:cNvPicPr preferRelativeResize="0"/>
          <p:nvPr/>
        </p:nvPicPr>
        <p:blipFill rotWithShape="1">
          <a:blip r:embed="rId3">
            <a:alphaModFix/>
          </a:blip>
          <a:srcRect t="13584" b="13583"/>
          <a:stretch/>
        </p:blipFill>
        <p:spPr>
          <a:xfrm>
            <a:off x="0" y="0"/>
            <a:ext cx="18288000" cy="3396482"/>
          </a:xfrm>
          <a:prstGeom prst="rect">
            <a:avLst/>
          </a:prstGeom>
          <a:noFill/>
          <a:ln>
            <a:noFill/>
          </a:ln>
        </p:spPr>
      </p:pic>
      <p:sp>
        <p:nvSpPr>
          <p:cNvPr id="384" name="Google Shape;384;p28"/>
          <p:cNvSpPr txBox="1"/>
          <p:nvPr/>
        </p:nvSpPr>
        <p:spPr>
          <a:xfrm>
            <a:off x="12115800" y="9715500"/>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rgbClr val="16325C"/>
                </a:solidFill>
                <a:latin typeface="Raleway"/>
                <a:ea typeface="Raleway"/>
                <a:cs typeface="Raleway"/>
                <a:sym typeface="Raleway"/>
              </a:rPr>
              <a:t>DarkSky International | 2024</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D038BC3-061A-DA56-0666-884B48D342B5}"/>
              </a:ext>
            </a:extLst>
          </p:cNvPr>
          <p:cNvSpPr>
            <a:spLocks noGrp="1"/>
          </p:cNvSpPr>
          <p:nvPr>
            <p:ph type="subTitle" idx="1"/>
          </p:nvPr>
        </p:nvSpPr>
        <p:spPr/>
        <p:txBody>
          <a:bodyPr/>
          <a:lstStyle/>
          <a:p>
            <a:endParaRPr lang="en-US"/>
          </a:p>
        </p:txBody>
      </p:sp>
      <p:pic>
        <p:nvPicPr>
          <p:cNvPr id="5" name="Picture 4" descr="Chart, pie chart&#10;&#10;Description automatically generated">
            <a:extLst>
              <a:ext uri="{FF2B5EF4-FFF2-40B4-BE49-F238E27FC236}">
                <a16:creationId xmlns:a16="http://schemas.microsoft.com/office/drawing/2014/main" id="{3F5953E0-6E73-AF42-F3F7-F4508E492E14}"/>
              </a:ext>
            </a:extLst>
          </p:cNvPr>
          <p:cNvPicPr>
            <a:picLocks noChangeAspect="1"/>
          </p:cNvPicPr>
          <p:nvPr/>
        </p:nvPicPr>
        <p:blipFill>
          <a:blip r:embed="rId3"/>
          <a:stretch>
            <a:fillRect/>
          </a:stretch>
        </p:blipFill>
        <p:spPr>
          <a:xfrm>
            <a:off x="269992" y="103396"/>
            <a:ext cx="17748015" cy="11070808"/>
          </a:xfrm>
          <a:prstGeom prst="rect">
            <a:avLst/>
          </a:prstGeom>
        </p:spPr>
      </p:pic>
      <p:sp>
        <p:nvSpPr>
          <p:cNvPr id="2" name="Google Shape;206;p12">
            <a:extLst>
              <a:ext uri="{FF2B5EF4-FFF2-40B4-BE49-F238E27FC236}">
                <a16:creationId xmlns:a16="http://schemas.microsoft.com/office/drawing/2014/main" id="{7FC51D72-4AED-D16A-80DE-24A9F0C448E5}"/>
              </a:ext>
            </a:extLst>
          </p:cNvPr>
          <p:cNvSpPr txBox="1"/>
          <p:nvPr/>
        </p:nvSpPr>
        <p:spPr>
          <a:xfrm>
            <a:off x="-2214349" y="9809655"/>
            <a:ext cx="5716800" cy="373949"/>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bg1"/>
                </a:solidFill>
                <a:latin typeface="Raleway"/>
                <a:ea typeface="Raleway"/>
                <a:cs typeface="Raleway"/>
                <a:sym typeface="Raleway"/>
              </a:rPr>
              <a:t>DarkSky</a:t>
            </a:r>
            <a:r>
              <a:rPr lang="en-US" sz="1800" b="1" dirty="0">
                <a:solidFill>
                  <a:schemeClr val="bg1"/>
                </a:solidFill>
                <a:latin typeface="Raleway"/>
                <a:ea typeface="Raleway"/>
                <a:cs typeface="Raleway"/>
                <a:sym typeface="Raleway"/>
              </a:rPr>
              <a:t> International | 2024</a:t>
            </a:r>
            <a:endParaRPr dirty="0">
              <a:solidFill>
                <a:schemeClr val="bg1"/>
              </a:solidFill>
            </a:endParaRPr>
          </a:p>
        </p:txBody>
      </p:sp>
    </p:spTree>
    <p:extLst>
      <p:ext uri="{BB962C8B-B14F-4D97-AF65-F5344CB8AC3E}">
        <p14:creationId xmlns:p14="http://schemas.microsoft.com/office/powerpoint/2010/main" val="181332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calendar&#10;&#10;Description automatically generated">
            <a:extLst>
              <a:ext uri="{FF2B5EF4-FFF2-40B4-BE49-F238E27FC236}">
                <a16:creationId xmlns:a16="http://schemas.microsoft.com/office/drawing/2014/main" id="{61B6838F-DA7B-73B2-24F7-B943BCB76345}"/>
              </a:ext>
            </a:extLst>
          </p:cNvPr>
          <p:cNvPicPr>
            <a:picLocks noChangeAspect="1"/>
          </p:cNvPicPr>
          <p:nvPr/>
        </p:nvPicPr>
        <p:blipFill>
          <a:blip r:embed="rId3"/>
          <a:stretch>
            <a:fillRect/>
          </a:stretch>
        </p:blipFill>
        <p:spPr>
          <a:xfrm>
            <a:off x="2360096" y="1104405"/>
            <a:ext cx="13567803" cy="8720277"/>
          </a:xfrm>
          <a:prstGeom prst="rect">
            <a:avLst/>
          </a:prstGeom>
        </p:spPr>
      </p:pic>
      <p:sp>
        <p:nvSpPr>
          <p:cNvPr id="4" name="TextBox 3">
            <a:extLst>
              <a:ext uri="{FF2B5EF4-FFF2-40B4-BE49-F238E27FC236}">
                <a16:creationId xmlns:a16="http://schemas.microsoft.com/office/drawing/2014/main" id="{80F57EDD-4517-F345-A8EB-2A5620F32BF9}"/>
              </a:ext>
            </a:extLst>
          </p:cNvPr>
          <p:cNvSpPr txBox="1"/>
          <p:nvPr/>
        </p:nvSpPr>
        <p:spPr>
          <a:xfrm>
            <a:off x="3401882" y="359539"/>
            <a:ext cx="11484234" cy="769441"/>
          </a:xfrm>
          <a:prstGeom prst="rect">
            <a:avLst/>
          </a:prstGeom>
          <a:noFill/>
        </p:spPr>
        <p:txBody>
          <a:bodyPr wrap="none" rtlCol="0">
            <a:spAutoFit/>
          </a:bodyPr>
          <a:lstStyle/>
          <a:p>
            <a:r>
              <a:rPr lang="en-US" sz="4400" dirty="0"/>
              <a:t>Tilt Creates Poor Quality Light on the Ground</a:t>
            </a:r>
          </a:p>
        </p:txBody>
      </p:sp>
      <p:sp>
        <p:nvSpPr>
          <p:cNvPr id="5" name="TextBox 4">
            <a:extLst>
              <a:ext uri="{FF2B5EF4-FFF2-40B4-BE49-F238E27FC236}">
                <a16:creationId xmlns:a16="http://schemas.microsoft.com/office/drawing/2014/main" id="{466014F9-4C08-2EF7-E775-FDB62316F196}"/>
              </a:ext>
            </a:extLst>
          </p:cNvPr>
          <p:cNvSpPr txBox="1"/>
          <p:nvPr/>
        </p:nvSpPr>
        <p:spPr>
          <a:xfrm>
            <a:off x="5347252" y="3299793"/>
            <a:ext cx="505267" cy="369332"/>
          </a:xfrm>
          <a:prstGeom prst="rect">
            <a:avLst/>
          </a:prstGeom>
          <a:solidFill>
            <a:schemeClr val="bg1"/>
          </a:solidFill>
        </p:spPr>
        <p:txBody>
          <a:bodyPr wrap="none" rtlCol="0">
            <a:spAutoFit/>
          </a:bodyPr>
          <a:lstStyle/>
          <a:p>
            <a:r>
              <a:rPr lang="en-US" sz="1800" b="1" dirty="0"/>
              <a:t>4.4</a:t>
            </a:r>
          </a:p>
        </p:txBody>
      </p:sp>
      <p:sp>
        <p:nvSpPr>
          <p:cNvPr id="6" name="TextBox 5">
            <a:extLst>
              <a:ext uri="{FF2B5EF4-FFF2-40B4-BE49-F238E27FC236}">
                <a16:creationId xmlns:a16="http://schemas.microsoft.com/office/drawing/2014/main" id="{4B1A8ED6-40EF-1B6B-4C3A-4BB6ACFFE33B}"/>
              </a:ext>
            </a:extLst>
          </p:cNvPr>
          <p:cNvSpPr txBox="1"/>
          <p:nvPr/>
        </p:nvSpPr>
        <p:spPr>
          <a:xfrm>
            <a:off x="12268148" y="3359427"/>
            <a:ext cx="505267" cy="369332"/>
          </a:xfrm>
          <a:prstGeom prst="rect">
            <a:avLst/>
          </a:prstGeom>
          <a:solidFill>
            <a:schemeClr val="bg1"/>
          </a:solidFill>
        </p:spPr>
        <p:txBody>
          <a:bodyPr wrap="none" rtlCol="0">
            <a:spAutoFit/>
          </a:bodyPr>
          <a:lstStyle/>
          <a:p>
            <a:r>
              <a:rPr lang="en-US" sz="1800" b="1" dirty="0"/>
              <a:t>2.9</a:t>
            </a:r>
          </a:p>
        </p:txBody>
      </p:sp>
      <p:sp>
        <p:nvSpPr>
          <p:cNvPr id="7" name="TextBox 6">
            <a:extLst>
              <a:ext uri="{FF2B5EF4-FFF2-40B4-BE49-F238E27FC236}">
                <a16:creationId xmlns:a16="http://schemas.microsoft.com/office/drawing/2014/main" id="{C0EBD650-1F54-BD58-3309-728E959C2CD3}"/>
              </a:ext>
            </a:extLst>
          </p:cNvPr>
          <p:cNvSpPr txBox="1"/>
          <p:nvPr/>
        </p:nvSpPr>
        <p:spPr>
          <a:xfrm>
            <a:off x="8891363" y="8305527"/>
            <a:ext cx="505267" cy="369332"/>
          </a:xfrm>
          <a:prstGeom prst="rect">
            <a:avLst/>
          </a:prstGeom>
          <a:solidFill>
            <a:schemeClr val="bg1"/>
          </a:solidFill>
        </p:spPr>
        <p:txBody>
          <a:bodyPr wrap="none" rtlCol="0">
            <a:spAutoFit/>
          </a:bodyPr>
          <a:lstStyle/>
          <a:p>
            <a:r>
              <a:rPr lang="en-US" sz="1800" b="1" dirty="0"/>
              <a:t>2.1</a:t>
            </a:r>
          </a:p>
        </p:txBody>
      </p:sp>
      <p:sp>
        <p:nvSpPr>
          <p:cNvPr id="2" name="Google Shape;164;p8">
            <a:extLst>
              <a:ext uri="{FF2B5EF4-FFF2-40B4-BE49-F238E27FC236}">
                <a16:creationId xmlns:a16="http://schemas.microsoft.com/office/drawing/2014/main" id="{DE839206-5ACA-E804-5425-E754A2BC2AA7}"/>
              </a:ext>
            </a:extLst>
          </p:cNvPr>
          <p:cNvSpPr txBox="1"/>
          <p:nvPr/>
        </p:nvSpPr>
        <p:spPr>
          <a:xfrm>
            <a:off x="12088504" y="982468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rgbClr val="16325C"/>
                </a:solidFill>
                <a:latin typeface="Raleway"/>
                <a:ea typeface="Raleway"/>
                <a:cs typeface="Raleway"/>
                <a:sym typeface="Raleway"/>
              </a:rPr>
              <a:t>DarkSky</a:t>
            </a:r>
            <a:r>
              <a:rPr lang="en-US" sz="1800" b="1" dirty="0">
                <a:solidFill>
                  <a:srgbClr val="16325C"/>
                </a:solidFill>
                <a:latin typeface="Raleway"/>
                <a:ea typeface="Raleway"/>
                <a:cs typeface="Raleway"/>
                <a:sym typeface="Raleway"/>
              </a:rPr>
              <a:t> International | 2024</a:t>
            </a:r>
            <a:endParaRPr dirty="0"/>
          </a:p>
        </p:txBody>
      </p:sp>
    </p:spTree>
    <p:extLst>
      <p:ext uri="{BB962C8B-B14F-4D97-AF65-F5344CB8AC3E}">
        <p14:creationId xmlns:p14="http://schemas.microsoft.com/office/powerpoint/2010/main" val="3733652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73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77B2F7E3-8EA1-FAA5-FE6D-1568201DB0C5}"/>
              </a:ext>
            </a:extLst>
          </p:cNvPr>
          <p:cNvPicPr>
            <a:picLocks noChangeAspect="1"/>
          </p:cNvPicPr>
          <p:nvPr/>
        </p:nvPicPr>
        <p:blipFill>
          <a:blip r:embed="rId3"/>
          <a:stretch>
            <a:fillRect/>
          </a:stretch>
        </p:blipFill>
        <p:spPr>
          <a:xfrm>
            <a:off x="2666016" y="965200"/>
            <a:ext cx="12955967" cy="835659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F58EF9C-5672-625B-F64D-E5AC56EE536F}"/>
                  </a:ext>
                </a:extLst>
              </p14:cNvPr>
              <p14:cNvContentPartPr/>
              <p14:nvPr/>
            </p14:nvContentPartPr>
            <p14:xfrm>
              <a:off x="3894912" y="3515328"/>
              <a:ext cx="1282320" cy="106560"/>
            </p14:xfrm>
          </p:contentPart>
        </mc:Choice>
        <mc:Fallback xmlns="">
          <p:pic>
            <p:nvPicPr>
              <p:cNvPr id="2" name="Ink 1">
                <a:extLst>
                  <a:ext uri="{FF2B5EF4-FFF2-40B4-BE49-F238E27FC236}">
                    <a16:creationId xmlns:a16="http://schemas.microsoft.com/office/drawing/2014/main" id="{4F58EF9C-5672-625B-F64D-E5AC56EE536F}"/>
                  </a:ext>
                </a:extLst>
              </p:cNvPr>
              <p:cNvPicPr/>
              <p:nvPr/>
            </p:nvPicPr>
            <p:blipFill>
              <a:blip r:embed="rId5"/>
              <a:stretch>
                <a:fillRect/>
              </a:stretch>
            </p:blipFill>
            <p:spPr>
              <a:xfrm>
                <a:off x="3888792" y="3509208"/>
                <a:ext cx="1294560" cy="118800"/>
              </a:xfrm>
              <a:prstGeom prst="rect">
                <a:avLst/>
              </a:prstGeom>
            </p:spPr>
          </p:pic>
        </mc:Fallback>
      </mc:AlternateContent>
    </p:spTree>
    <p:extLst>
      <p:ext uri="{BB962C8B-B14F-4D97-AF65-F5344CB8AC3E}">
        <p14:creationId xmlns:p14="http://schemas.microsoft.com/office/powerpoint/2010/main" val="1817025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73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77B2F7E3-8EA1-FAA5-FE6D-1568201DB0C5}"/>
              </a:ext>
            </a:extLst>
          </p:cNvPr>
          <p:cNvPicPr>
            <a:picLocks noChangeAspect="1"/>
          </p:cNvPicPr>
          <p:nvPr/>
        </p:nvPicPr>
        <p:blipFill>
          <a:blip r:embed="rId3"/>
          <a:stretch>
            <a:fillRect/>
          </a:stretch>
        </p:blipFill>
        <p:spPr>
          <a:xfrm>
            <a:off x="2666016" y="965200"/>
            <a:ext cx="12955967" cy="835659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1A4FB1B-E666-2C85-F0D4-F8BA028368E6}"/>
                  </a:ext>
                </a:extLst>
              </p14:cNvPr>
              <p14:cNvContentPartPr/>
              <p14:nvPr/>
            </p14:nvContentPartPr>
            <p14:xfrm>
              <a:off x="3803832" y="4901328"/>
              <a:ext cx="1955880" cy="92520"/>
            </p14:xfrm>
          </p:contentPart>
        </mc:Choice>
        <mc:Fallback xmlns="">
          <p:pic>
            <p:nvPicPr>
              <p:cNvPr id="2" name="Ink 1">
                <a:extLst>
                  <a:ext uri="{FF2B5EF4-FFF2-40B4-BE49-F238E27FC236}">
                    <a16:creationId xmlns:a16="http://schemas.microsoft.com/office/drawing/2014/main" id="{91A4FB1B-E666-2C85-F0D4-F8BA028368E6}"/>
                  </a:ext>
                </a:extLst>
              </p:cNvPr>
              <p:cNvPicPr/>
              <p:nvPr/>
            </p:nvPicPr>
            <p:blipFill>
              <a:blip r:embed="rId5"/>
              <a:stretch>
                <a:fillRect/>
              </a:stretch>
            </p:blipFill>
            <p:spPr>
              <a:xfrm>
                <a:off x="3797712" y="4895208"/>
                <a:ext cx="1968120" cy="104760"/>
              </a:xfrm>
              <a:prstGeom prst="rect">
                <a:avLst/>
              </a:prstGeom>
            </p:spPr>
          </p:pic>
        </mc:Fallback>
      </mc:AlternateContent>
    </p:spTree>
    <p:extLst>
      <p:ext uri="{BB962C8B-B14F-4D97-AF65-F5344CB8AC3E}">
        <p14:creationId xmlns:p14="http://schemas.microsoft.com/office/powerpoint/2010/main" val="2363816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monitor, screen&#10;&#10;Description automatically generated">
            <a:extLst>
              <a:ext uri="{FF2B5EF4-FFF2-40B4-BE49-F238E27FC236}">
                <a16:creationId xmlns:a16="http://schemas.microsoft.com/office/drawing/2014/main" id="{F425FEB9-6EE1-B575-66C8-2B3A626B58B3}"/>
              </a:ext>
            </a:extLst>
          </p:cNvPr>
          <p:cNvPicPr>
            <a:picLocks noChangeAspect="1"/>
          </p:cNvPicPr>
          <p:nvPr/>
        </p:nvPicPr>
        <p:blipFill rotWithShape="1">
          <a:blip r:embed="rId3"/>
          <a:srcRect t="6306"/>
          <a:stretch/>
        </p:blipFill>
        <p:spPr>
          <a:xfrm>
            <a:off x="685800" y="685800"/>
            <a:ext cx="16916400" cy="8915400"/>
          </a:xfrm>
          <a:prstGeom prst="rect">
            <a:avLst/>
          </a:prstGeom>
        </p:spPr>
      </p:pic>
      <p:sp>
        <p:nvSpPr>
          <p:cNvPr id="2" name="Google Shape;206;p12">
            <a:extLst>
              <a:ext uri="{FF2B5EF4-FFF2-40B4-BE49-F238E27FC236}">
                <a16:creationId xmlns:a16="http://schemas.microsoft.com/office/drawing/2014/main" id="{B777B0F9-FFC4-09C6-3BCA-83A7B203191B}"/>
              </a:ext>
            </a:extLst>
          </p:cNvPr>
          <p:cNvSpPr txBox="1"/>
          <p:nvPr/>
        </p:nvSpPr>
        <p:spPr>
          <a:xfrm>
            <a:off x="12115800" y="9797386"/>
            <a:ext cx="5716800" cy="373949"/>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bg1"/>
                </a:solidFill>
                <a:latin typeface="Raleway"/>
                <a:ea typeface="Raleway"/>
                <a:cs typeface="Raleway"/>
                <a:sym typeface="Raleway"/>
              </a:rPr>
              <a:t>DarkSky</a:t>
            </a:r>
            <a:r>
              <a:rPr lang="en-US" sz="1800" b="1" dirty="0">
                <a:solidFill>
                  <a:schemeClr val="bg1"/>
                </a:solidFill>
                <a:latin typeface="Raleway"/>
                <a:ea typeface="Raleway"/>
                <a:cs typeface="Raleway"/>
                <a:sym typeface="Raleway"/>
              </a:rPr>
              <a:t> International | 2024</a:t>
            </a:r>
            <a:endParaRPr dirty="0">
              <a:solidFill>
                <a:schemeClr val="bg1"/>
              </a:solidFill>
            </a:endParaRPr>
          </a:p>
        </p:txBody>
      </p:sp>
    </p:spTree>
    <p:extLst>
      <p:ext uri="{BB962C8B-B14F-4D97-AF65-F5344CB8AC3E}">
        <p14:creationId xmlns:p14="http://schemas.microsoft.com/office/powerpoint/2010/main" val="2115323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8CB7110C-436A-F5F8-AF23-F78238CA453B}"/>
              </a:ext>
            </a:extLst>
          </p:cNvPr>
          <p:cNvPicPr>
            <a:picLocks noChangeAspect="1"/>
          </p:cNvPicPr>
          <p:nvPr/>
        </p:nvPicPr>
        <p:blipFill>
          <a:blip r:embed="rId3"/>
          <a:stretch>
            <a:fillRect/>
          </a:stretch>
        </p:blipFill>
        <p:spPr>
          <a:xfrm>
            <a:off x="1678811" y="878056"/>
            <a:ext cx="5143500" cy="5143500"/>
          </a:xfrm>
          <a:prstGeom prst="rect">
            <a:avLst/>
          </a:prstGeom>
        </p:spPr>
      </p:pic>
      <p:pic>
        <p:nvPicPr>
          <p:cNvPr id="15" name="Picture 14">
            <a:extLst>
              <a:ext uri="{FF2B5EF4-FFF2-40B4-BE49-F238E27FC236}">
                <a16:creationId xmlns:a16="http://schemas.microsoft.com/office/drawing/2014/main" id="{5E04A287-F36A-9667-C915-D1F8B7C8B3B3}"/>
              </a:ext>
            </a:extLst>
          </p:cNvPr>
          <p:cNvPicPr>
            <a:picLocks noChangeAspect="1"/>
          </p:cNvPicPr>
          <p:nvPr/>
        </p:nvPicPr>
        <p:blipFill>
          <a:blip r:embed="rId4"/>
          <a:stretch>
            <a:fillRect/>
          </a:stretch>
        </p:blipFill>
        <p:spPr>
          <a:xfrm>
            <a:off x="10582275" y="142874"/>
            <a:ext cx="5143500" cy="5143500"/>
          </a:xfrm>
          <a:prstGeom prst="rect">
            <a:avLst/>
          </a:prstGeom>
        </p:spPr>
      </p:pic>
      <p:pic>
        <p:nvPicPr>
          <p:cNvPr id="17" name="Picture 16" descr="A close-up of a piano&#10;&#10;Description automatically generated with low confidence">
            <a:extLst>
              <a:ext uri="{FF2B5EF4-FFF2-40B4-BE49-F238E27FC236}">
                <a16:creationId xmlns:a16="http://schemas.microsoft.com/office/drawing/2014/main" id="{3DFC208D-69C1-B983-E718-A16ED76165EF}"/>
              </a:ext>
            </a:extLst>
          </p:cNvPr>
          <p:cNvPicPr>
            <a:picLocks noChangeAspect="1"/>
          </p:cNvPicPr>
          <p:nvPr/>
        </p:nvPicPr>
        <p:blipFill>
          <a:blip r:embed="rId5"/>
          <a:stretch>
            <a:fillRect/>
          </a:stretch>
        </p:blipFill>
        <p:spPr>
          <a:xfrm>
            <a:off x="13002386" y="4554706"/>
            <a:ext cx="3696462" cy="2933700"/>
          </a:xfrm>
          <a:prstGeom prst="rect">
            <a:avLst/>
          </a:prstGeom>
        </p:spPr>
      </p:pic>
      <p:sp>
        <p:nvSpPr>
          <p:cNvPr id="18" name="TextBox 17">
            <a:extLst>
              <a:ext uri="{FF2B5EF4-FFF2-40B4-BE49-F238E27FC236}">
                <a16:creationId xmlns:a16="http://schemas.microsoft.com/office/drawing/2014/main" id="{6FE33826-BB59-AABD-FE0E-084A81026998}"/>
              </a:ext>
            </a:extLst>
          </p:cNvPr>
          <p:cNvSpPr txBox="1"/>
          <p:nvPr/>
        </p:nvSpPr>
        <p:spPr>
          <a:xfrm>
            <a:off x="2590800" y="5513725"/>
            <a:ext cx="1853392" cy="1015663"/>
          </a:xfrm>
          <a:prstGeom prst="rect">
            <a:avLst/>
          </a:prstGeom>
          <a:noFill/>
        </p:spPr>
        <p:txBody>
          <a:bodyPr wrap="none" rtlCol="0">
            <a:spAutoFit/>
          </a:bodyPr>
          <a:lstStyle/>
          <a:p>
            <a:r>
              <a:rPr lang="en-US" sz="6000" b="1" dirty="0">
                <a:solidFill>
                  <a:srgbClr val="FF0000"/>
                </a:solidFill>
              </a:rPr>
              <a:t>BAD</a:t>
            </a:r>
          </a:p>
        </p:txBody>
      </p:sp>
      <p:sp>
        <p:nvSpPr>
          <p:cNvPr id="19" name="TextBox 18">
            <a:extLst>
              <a:ext uri="{FF2B5EF4-FFF2-40B4-BE49-F238E27FC236}">
                <a16:creationId xmlns:a16="http://schemas.microsoft.com/office/drawing/2014/main" id="{D77C5C31-F491-51D6-89BE-ECE503B96487}"/>
              </a:ext>
            </a:extLst>
          </p:cNvPr>
          <p:cNvSpPr txBox="1"/>
          <p:nvPr/>
        </p:nvSpPr>
        <p:spPr>
          <a:xfrm>
            <a:off x="9029444" y="3765887"/>
            <a:ext cx="2534668" cy="1015663"/>
          </a:xfrm>
          <a:prstGeom prst="rect">
            <a:avLst/>
          </a:prstGeom>
          <a:noFill/>
        </p:spPr>
        <p:txBody>
          <a:bodyPr wrap="none" rtlCol="0">
            <a:spAutoFit/>
          </a:bodyPr>
          <a:lstStyle/>
          <a:p>
            <a:r>
              <a:rPr lang="en-US" sz="6000" b="1" dirty="0">
                <a:solidFill>
                  <a:srgbClr val="00B050"/>
                </a:solidFill>
              </a:rPr>
              <a:t>GOOD</a:t>
            </a:r>
          </a:p>
        </p:txBody>
      </p:sp>
      <p:sp>
        <p:nvSpPr>
          <p:cNvPr id="2" name="Google Shape;164;p8">
            <a:extLst>
              <a:ext uri="{FF2B5EF4-FFF2-40B4-BE49-F238E27FC236}">
                <a16:creationId xmlns:a16="http://schemas.microsoft.com/office/drawing/2014/main" id="{562F5600-550D-6D3F-C89B-FEF3204ABA3F}"/>
              </a:ext>
            </a:extLst>
          </p:cNvPr>
          <p:cNvSpPr txBox="1"/>
          <p:nvPr/>
        </p:nvSpPr>
        <p:spPr>
          <a:xfrm>
            <a:off x="12088504" y="982468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rgbClr val="16325C"/>
                </a:solidFill>
                <a:latin typeface="Raleway"/>
                <a:ea typeface="Raleway"/>
                <a:cs typeface="Raleway"/>
                <a:sym typeface="Raleway"/>
              </a:rPr>
              <a:t>DarkSky</a:t>
            </a:r>
            <a:r>
              <a:rPr lang="en-US" sz="1800" b="1" dirty="0">
                <a:solidFill>
                  <a:srgbClr val="16325C"/>
                </a:solidFill>
                <a:latin typeface="Raleway"/>
                <a:ea typeface="Raleway"/>
                <a:cs typeface="Raleway"/>
                <a:sym typeface="Raleway"/>
              </a:rPr>
              <a:t> International | 2024</a:t>
            </a:r>
            <a:endParaRPr dirty="0"/>
          </a:p>
        </p:txBody>
      </p:sp>
      <p:pic>
        <p:nvPicPr>
          <p:cNvPr id="6" name="Picture 5" descr="A close-up of a tire&#10;&#10;Description automatically generated with low confidence">
            <a:extLst>
              <a:ext uri="{FF2B5EF4-FFF2-40B4-BE49-F238E27FC236}">
                <a16:creationId xmlns:a16="http://schemas.microsoft.com/office/drawing/2014/main" id="{8E8F3732-B2C8-7B47-17B3-0FEC2A32CD35}"/>
              </a:ext>
            </a:extLst>
          </p:cNvPr>
          <p:cNvPicPr>
            <a:picLocks noChangeAspect="1"/>
          </p:cNvPicPr>
          <p:nvPr/>
        </p:nvPicPr>
        <p:blipFill>
          <a:blip r:embed="rId6"/>
          <a:stretch>
            <a:fillRect/>
          </a:stretch>
        </p:blipFill>
        <p:spPr>
          <a:xfrm>
            <a:off x="8076438" y="5200841"/>
            <a:ext cx="3952875" cy="2790825"/>
          </a:xfrm>
          <a:prstGeom prst="rect">
            <a:avLst/>
          </a:prstGeom>
        </p:spPr>
      </p:pic>
    </p:spTree>
    <p:extLst>
      <p:ext uri="{BB962C8B-B14F-4D97-AF65-F5344CB8AC3E}">
        <p14:creationId xmlns:p14="http://schemas.microsoft.com/office/powerpoint/2010/main" val="3266247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9CA29A-7A9D-0678-C355-89CFAB3F43E1}"/>
              </a:ext>
            </a:extLst>
          </p:cNvPr>
          <p:cNvPicPr>
            <a:picLocks noChangeAspect="1"/>
          </p:cNvPicPr>
          <p:nvPr/>
        </p:nvPicPr>
        <p:blipFill>
          <a:blip r:embed="rId3"/>
          <a:stretch>
            <a:fillRect/>
          </a:stretch>
        </p:blipFill>
        <p:spPr>
          <a:xfrm>
            <a:off x="4299886" y="1152525"/>
            <a:ext cx="4548795" cy="5009963"/>
          </a:xfrm>
          <a:prstGeom prst="rect">
            <a:avLst/>
          </a:prstGeom>
        </p:spPr>
      </p:pic>
      <p:pic>
        <p:nvPicPr>
          <p:cNvPr id="3" name="Picture 2">
            <a:extLst>
              <a:ext uri="{FF2B5EF4-FFF2-40B4-BE49-F238E27FC236}">
                <a16:creationId xmlns:a16="http://schemas.microsoft.com/office/drawing/2014/main" id="{E5AB0C16-FAC9-9B8E-0DCE-EDCE8A04F0D2}"/>
              </a:ext>
            </a:extLst>
          </p:cNvPr>
          <p:cNvPicPr>
            <a:picLocks noChangeAspect="1"/>
          </p:cNvPicPr>
          <p:nvPr/>
        </p:nvPicPr>
        <p:blipFill>
          <a:blip r:embed="rId4"/>
          <a:stretch>
            <a:fillRect/>
          </a:stretch>
        </p:blipFill>
        <p:spPr>
          <a:xfrm>
            <a:off x="1238743" y="4281021"/>
            <a:ext cx="5015476" cy="5238386"/>
          </a:xfrm>
          <a:prstGeom prst="rect">
            <a:avLst/>
          </a:prstGeom>
        </p:spPr>
      </p:pic>
      <p:pic>
        <p:nvPicPr>
          <p:cNvPr id="9" name="Picture 8" descr="A close-up of a knife&#10;&#10;Description automatically generated with low confidence">
            <a:extLst>
              <a:ext uri="{FF2B5EF4-FFF2-40B4-BE49-F238E27FC236}">
                <a16:creationId xmlns:a16="http://schemas.microsoft.com/office/drawing/2014/main" id="{A68C2E6A-FC96-4F09-0C81-2674CE84FD77}"/>
              </a:ext>
            </a:extLst>
          </p:cNvPr>
          <p:cNvPicPr>
            <a:picLocks noChangeAspect="1"/>
          </p:cNvPicPr>
          <p:nvPr/>
        </p:nvPicPr>
        <p:blipFill>
          <a:blip r:embed="rId5"/>
          <a:stretch>
            <a:fillRect/>
          </a:stretch>
        </p:blipFill>
        <p:spPr>
          <a:xfrm>
            <a:off x="10494005" y="4296249"/>
            <a:ext cx="5393695" cy="4510246"/>
          </a:xfrm>
          <a:prstGeom prst="rect">
            <a:avLst/>
          </a:prstGeom>
        </p:spPr>
      </p:pic>
      <p:sp>
        <p:nvSpPr>
          <p:cNvPr id="10" name="TextBox 9">
            <a:extLst>
              <a:ext uri="{FF2B5EF4-FFF2-40B4-BE49-F238E27FC236}">
                <a16:creationId xmlns:a16="http://schemas.microsoft.com/office/drawing/2014/main" id="{8DF0A666-63C9-3EF8-3747-EC0AAFC57679}"/>
              </a:ext>
            </a:extLst>
          </p:cNvPr>
          <p:cNvSpPr txBox="1"/>
          <p:nvPr/>
        </p:nvSpPr>
        <p:spPr>
          <a:xfrm>
            <a:off x="3373190" y="3149674"/>
            <a:ext cx="1853392" cy="1015663"/>
          </a:xfrm>
          <a:prstGeom prst="rect">
            <a:avLst/>
          </a:prstGeom>
          <a:noFill/>
        </p:spPr>
        <p:txBody>
          <a:bodyPr wrap="none" rtlCol="0">
            <a:spAutoFit/>
          </a:bodyPr>
          <a:lstStyle/>
          <a:p>
            <a:r>
              <a:rPr lang="en-US" sz="6000" b="1" dirty="0">
                <a:solidFill>
                  <a:srgbClr val="FF0000"/>
                </a:solidFill>
              </a:rPr>
              <a:t>BAD</a:t>
            </a:r>
          </a:p>
        </p:txBody>
      </p:sp>
      <p:pic>
        <p:nvPicPr>
          <p:cNvPr id="7" name="Picture 6" descr="A picture containing furniture, table, console table, coffee table&#10;&#10;Description automatically generated">
            <a:extLst>
              <a:ext uri="{FF2B5EF4-FFF2-40B4-BE49-F238E27FC236}">
                <a16:creationId xmlns:a16="http://schemas.microsoft.com/office/drawing/2014/main" id="{07D0FEDA-1ED2-006C-788E-2ECB682570E4}"/>
              </a:ext>
            </a:extLst>
          </p:cNvPr>
          <p:cNvPicPr>
            <a:picLocks noChangeAspect="1"/>
          </p:cNvPicPr>
          <p:nvPr/>
        </p:nvPicPr>
        <p:blipFill>
          <a:blip r:embed="rId6"/>
          <a:stretch>
            <a:fillRect/>
          </a:stretch>
        </p:blipFill>
        <p:spPr>
          <a:xfrm>
            <a:off x="12611100" y="1152525"/>
            <a:ext cx="4054475" cy="4233086"/>
          </a:xfrm>
          <a:prstGeom prst="rect">
            <a:avLst/>
          </a:prstGeom>
        </p:spPr>
      </p:pic>
      <p:sp>
        <p:nvSpPr>
          <p:cNvPr id="11" name="TextBox 10">
            <a:extLst>
              <a:ext uri="{FF2B5EF4-FFF2-40B4-BE49-F238E27FC236}">
                <a16:creationId xmlns:a16="http://schemas.microsoft.com/office/drawing/2014/main" id="{31BB3871-40A7-53DD-3BD8-03719C2F2D00}"/>
              </a:ext>
            </a:extLst>
          </p:cNvPr>
          <p:cNvSpPr txBox="1"/>
          <p:nvPr/>
        </p:nvSpPr>
        <p:spPr>
          <a:xfrm>
            <a:off x="11145485" y="3280586"/>
            <a:ext cx="2534668" cy="1015663"/>
          </a:xfrm>
          <a:prstGeom prst="rect">
            <a:avLst/>
          </a:prstGeom>
          <a:noFill/>
        </p:spPr>
        <p:txBody>
          <a:bodyPr wrap="none" rtlCol="0">
            <a:spAutoFit/>
          </a:bodyPr>
          <a:lstStyle/>
          <a:p>
            <a:r>
              <a:rPr lang="en-US" sz="6000" b="1" dirty="0">
                <a:solidFill>
                  <a:srgbClr val="00B050"/>
                </a:solidFill>
              </a:rPr>
              <a:t>GOOD</a:t>
            </a:r>
          </a:p>
        </p:txBody>
      </p:sp>
      <p:sp>
        <p:nvSpPr>
          <p:cNvPr id="2" name="Google Shape;164;p8">
            <a:extLst>
              <a:ext uri="{FF2B5EF4-FFF2-40B4-BE49-F238E27FC236}">
                <a16:creationId xmlns:a16="http://schemas.microsoft.com/office/drawing/2014/main" id="{3C3D2DC1-D82A-C672-5940-454C25B43A43}"/>
              </a:ext>
            </a:extLst>
          </p:cNvPr>
          <p:cNvSpPr txBox="1"/>
          <p:nvPr/>
        </p:nvSpPr>
        <p:spPr>
          <a:xfrm>
            <a:off x="12088504" y="982468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rgbClr val="16325C"/>
                </a:solidFill>
                <a:latin typeface="Raleway"/>
                <a:ea typeface="Raleway"/>
                <a:cs typeface="Raleway"/>
                <a:sym typeface="Raleway"/>
              </a:rPr>
              <a:t>DarkSky</a:t>
            </a:r>
            <a:r>
              <a:rPr lang="en-US" sz="1800" b="1" dirty="0">
                <a:solidFill>
                  <a:srgbClr val="16325C"/>
                </a:solidFill>
                <a:latin typeface="Raleway"/>
                <a:ea typeface="Raleway"/>
                <a:cs typeface="Raleway"/>
                <a:sym typeface="Raleway"/>
              </a:rPr>
              <a:t> International | 2024</a:t>
            </a:r>
            <a:endParaRPr dirty="0"/>
          </a:p>
        </p:txBody>
      </p:sp>
    </p:spTree>
    <p:extLst>
      <p:ext uri="{BB962C8B-B14F-4D97-AF65-F5344CB8AC3E}">
        <p14:creationId xmlns:p14="http://schemas.microsoft.com/office/powerpoint/2010/main" val="2822269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Shape 299"/>
        <p:cNvGrpSpPr/>
        <p:nvPr/>
      </p:nvGrpSpPr>
      <p:grpSpPr>
        <a:xfrm>
          <a:off x="0" y="0"/>
          <a:ext cx="0" cy="0"/>
          <a:chOff x="0" y="0"/>
          <a:chExt cx="0" cy="0"/>
        </a:xfrm>
      </p:grpSpPr>
      <p:pic>
        <p:nvPicPr>
          <p:cNvPr id="300" name="Google Shape;300;p22"/>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01" name="Google Shape;301;p22"/>
          <p:cNvSpPr txBox="1"/>
          <p:nvPr/>
        </p:nvSpPr>
        <p:spPr>
          <a:xfrm>
            <a:off x="211281" y="8857317"/>
            <a:ext cx="12752100" cy="646500"/>
          </a:xfrm>
          <a:prstGeom prst="rect">
            <a:avLst/>
          </a:prstGeom>
          <a:noFill/>
          <a:ln>
            <a:noFill/>
          </a:ln>
        </p:spPr>
        <p:txBody>
          <a:bodyPr spcFirstLastPara="1" wrap="square" lIns="0" tIns="0" rIns="0" bIns="0" anchor="t" anchorCtr="0">
            <a:spAutoFit/>
          </a:bodyPr>
          <a:lstStyle/>
          <a:p>
            <a:pPr marL="0" marR="0" lvl="0" indent="0" algn="l" rtl="0">
              <a:lnSpc>
                <a:spcPct val="169976"/>
              </a:lnSpc>
              <a:spcBef>
                <a:spcPts val="0"/>
              </a:spcBef>
              <a:spcAft>
                <a:spcPts val="0"/>
              </a:spcAft>
              <a:buNone/>
            </a:pPr>
            <a:r>
              <a:rPr lang="en-US" sz="4200">
                <a:solidFill>
                  <a:srgbClr val="FFFFFF"/>
                </a:solidFill>
                <a:latin typeface="Raleway"/>
                <a:ea typeface="Raleway"/>
                <a:cs typeface="Raleway"/>
                <a:sym typeface="Raleway"/>
              </a:rPr>
              <a:t>Light pollution is increasing at 9.6% per year*</a:t>
            </a:r>
            <a:endParaRPr/>
          </a:p>
        </p:txBody>
      </p:sp>
      <p:sp>
        <p:nvSpPr>
          <p:cNvPr id="302" name="Google Shape;302;p22"/>
          <p:cNvSpPr/>
          <p:nvPr/>
        </p:nvSpPr>
        <p:spPr>
          <a:xfrm>
            <a:off x="211281" y="8400116"/>
            <a:ext cx="1181101" cy="76201"/>
          </a:xfrm>
          <a:prstGeom prst="rect">
            <a:avLst/>
          </a:prstGeom>
          <a:solidFill>
            <a:srgbClr val="EBE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2"/>
          <p:cNvSpPr txBox="1"/>
          <p:nvPr/>
        </p:nvSpPr>
        <p:spPr>
          <a:xfrm>
            <a:off x="10060476" y="992524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chemeClr val="lt1"/>
                </a:solidFill>
                <a:latin typeface="Raleway"/>
                <a:ea typeface="Raleway"/>
                <a:cs typeface="Raleway"/>
                <a:sym typeface="Raleway"/>
              </a:rPr>
              <a:t>*Per GloberatNight.org 2023 report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9"/>
        <p:cNvGrpSpPr/>
        <p:nvPr/>
      </p:nvGrpSpPr>
      <p:grpSpPr>
        <a:xfrm>
          <a:off x="0" y="0"/>
          <a:ext cx="0" cy="0"/>
          <a:chOff x="0" y="0"/>
          <a:chExt cx="0" cy="0"/>
        </a:xfrm>
      </p:grpSpPr>
      <p:sp>
        <p:nvSpPr>
          <p:cNvPr id="390" name="Google Shape;390;p29"/>
          <p:cNvSpPr txBox="1"/>
          <p:nvPr/>
        </p:nvSpPr>
        <p:spPr>
          <a:xfrm>
            <a:off x="0" y="696852"/>
            <a:ext cx="18288000" cy="11818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400" b="1" dirty="0">
                <a:solidFill>
                  <a:schemeClr val="bg1">
                    <a:lumMod val="85000"/>
                  </a:schemeClr>
                </a:solidFill>
                <a:latin typeface="Raleway"/>
                <a:ea typeface="Raleway"/>
                <a:cs typeface="Raleway"/>
                <a:sym typeface="Raleway"/>
              </a:rPr>
              <a:t>Positive Effects of Shielding</a:t>
            </a:r>
            <a:endParaRPr dirty="0">
              <a:solidFill>
                <a:schemeClr val="bg1">
                  <a:lumMod val="85000"/>
                </a:schemeClr>
              </a:solidFill>
            </a:endParaRPr>
          </a:p>
        </p:txBody>
      </p:sp>
      <p:sp>
        <p:nvSpPr>
          <p:cNvPr id="391" name="Google Shape;391;p29"/>
          <p:cNvSpPr txBox="1"/>
          <p:nvPr/>
        </p:nvSpPr>
        <p:spPr>
          <a:xfrm>
            <a:off x="6043625" y="369807"/>
            <a:ext cx="5551331" cy="680085"/>
          </a:xfrm>
          <a:prstGeom prst="rect">
            <a:avLst/>
          </a:prstGeom>
          <a:noFill/>
          <a:ln>
            <a:noFill/>
          </a:ln>
        </p:spPr>
        <p:txBody>
          <a:bodyPr spcFirstLastPara="1" wrap="square" lIns="0" tIns="0" rIns="0" bIns="0" anchor="t" anchorCtr="0">
            <a:spAutoFit/>
          </a:bodyPr>
          <a:lstStyle/>
          <a:p>
            <a:pPr marL="0" marR="0" lvl="0" indent="0" algn="l" rtl="0">
              <a:lnSpc>
                <a:spcPct val="303333"/>
              </a:lnSpc>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29"/>
          <p:cNvSpPr txBox="1"/>
          <p:nvPr/>
        </p:nvSpPr>
        <p:spPr>
          <a:xfrm>
            <a:off x="12000050" y="9819979"/>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lt1"/>
                </a:solidFill>
                <a:latin typeface="Raleway"/>
                <a:ea typeface="Raleway"/>
                <a:cs typeface="Raleway"/>
                <a:sym typeface="Raleway"/>
              </a:rPr>
              <a:t>DarkSky</a:t>
            </a:r>
            <a:r>
              <a:rPr lang="en-US" sz="1800" b="1" dirty="0">
                <a:solidFill>
                  <a:schemeClr val="lt1"/>
                </a:solidFill>
                <a:latin typeface="Raleway"/>
                <a:ea typeface="Raleway"/>
                <a:cs typeface="Raleway"/>
                <a:sym typeface="Raleway"/>
              </a:rPr>
              <a:t> International | 2024</a:t>
            </a:r>
            <a:endParaRPr dirty="0"/>
          </a:p>
        </p:txBody>
      </p:sp>
      <p:pic>
        <p:nvPicPr>
          <p:cNvPr id="3" name="Picture 2" descr="Graphical user interface&#10;&#10;Description automatically generated">
            <a:extLst>
              <a:ext uri="{FF2B5EF4-FFF2-40B4-BE49-F238E27FC236}">
                <a16:creationId xmlns:a16="http://schemas.microsoft.com/office/drawing/2014/main" id="{0755C203-1974-8C54-0502-6B5DEC3720D6}"/>
              </a:ext>
            </a:extLst>
          </p:cNvPr>
          <p:cNvPicPr>
            <a:picLocks noChangeAspect="1"/>
          </p:cNvPicPr>
          <p:nvPr/>
        </p:nvPicPr>
        <p:blipFill>
          <a:blip r:embed="rId3"/>
          <a:stretch>
            <a:fillRect/>
          </a:stretch>
        </p:blipFill>
        <p:spPr>
          <a:xfrm>
            <a:off x="0" y="2612556"/>
            <a:ext cx="18288000" cy="614658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73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77B2F7E3-8EA1-FAA5-FE6D-1568201DB0C5}"/>
              </a:ext>
            </a:extLst>
          </p:cNvPr>
          <p:cNvPicPr>
            <a:picLocks noChangeAspect="1"/>
          </p:cNvPicPr>
          <p:nvPr/>
        </p:nvPicPr>
        <p:blipFill>
          <a:blip r:embed="rId3"/>
          <a:stretch>
            <a:fillRect/>
          </a:stretch>
        </p:blipFill>
        <p:spPr>
          <a:xfrm>
            <a:off x="2666016" y="965200"/>
            <a:ext cx="12955967" cy="8356599"/>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EC1C439-538A-2429-CFA3-1354BE77231A}"/>
                  </a:ext>
                </a:extLst>
              </p14:cNvPr>
              <p14:cNvContentPartPr/>
              <p14:nvPr/>
            </p14:nvContentPartPr>
            <p14:xfrm>
              <a:off x="3877272" y="6180048"/>
              <a:ext cx="1833840" cy="113040"/>
            </p14:xfrm>
          </p:contentPart>
        </mc:Choice>
        <mc:Fallback xmlns="">
          <p:pic>
            <p:nvPicPr>
              <p:cNvPr id="3" name="Ink 2">
                <a:extLst>
                  <a:ext uri="{FF2B5EF4-FFF2-40B4-BE49-F238E27FC236}">
                    <a16:creationId xmlns:a16="http://schemas.microsoft.com/office/drawing/2014/main" id="{AEC1C439-538A-2429-CFA3-1354BE77231A}"/>
                  </a:ext>
                </a:extLst>
              </p:cNvPr>
              <p:cNvPicPr/>
              <p:nvPr/>
            </p:nvPicPr>
            <p:blipFill>
              <a:blip r:embed="rId5"/>
              <a:stretch>
                <a:fillRect/>
              </a:stretch>
            </p:blipFill>
            <p:spPr>
              <a:xfrm>
                <a:off x="3871152" y="6173928"/>
                <a:ext cx="1846080" cy="125280"/>
              </a:xfrm>
              <a:prstGeom prst="rect">
                <a:avLst/>
              </a:prstGeom>
            </p:spPr>
          </p:pic>
        </mc:Fallback>
      </mc:AlternateContent>
    </p:spTree>
    <p:extLst>
      <p:ext uri="{BB962C8B-B14F-4D97-AF65-F5344CB8AC3E}">
        <p14:creationId xmlns:p14="http://schemas.microsoft.com/office/powerpoint/2010/main" val="2608517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6"/>
        <p:cNvGrpSpPr/>
        <p:nvPr/>
      </p:nvGrpSpPr>
      <p:grpSpPr>
        <a:xfrm>
          <a:off x="0" y="0"/>
          <a:ext cx="0" cy="0"/>
          <a:chOff x="0" y="0"/>
          <a:chExt cx="0" cy="0"/>
        </a:xfrm>
      </p:grpSpPr>
      <p:sp>
        <p:nvSpPr>
          <p:cNvPr id="407" name="Google Shape;407;p31"/>
          <p:cNvSpPr txBox="1"/>
          <p:nvPr/>
        </p:nvSpPr>
        <p:spPr>
          <a:xfrm>
            <a:off x="685800" y="571500"/>
            <a:ext cx="6705600" cy="118186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b="1" dirty="0">
                <a:solidFill>
                  <a:schemeClr val="lt1"/>
                </a:solidFill>
                <a:latin typeface="Raleway"/>
                <a:ea typeface="Raleway"/>
                <a:cs typeface="Raleway"/>
                <a:sym typeface="Raleway"/>
              </a:rPr>
              <a:t>INTENSITY</a:t>
            </a:r>
            <a:endParaRPr dirty="0"/>
          </a:p>
        </p:txBody>
      </p:sp>
      <p:sp>
        <p:nvSpPr>
          <p:cNvPr id="408" name="Google Shape;408;p31"/>
          <p:cNvSpPr/>
          <p:nvPr/>
        </p:nvSpPr>
        <p:spPr>
          <a:xfrm>
            <a:off x="685800" y="2781300"/>
            <a:ext cx="1181101" cy="7620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1"/>
          <p:cNvSpPr txBox="1"/>
          <p:nvPr/>
        </p:nvSpPr>
        <p:spPr>
          <a:xfrm>
            <a:off x="11887376" y="984094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chemeClr val="lt1"/>
                </a:solidFill>
                <a:latin typeface="Raleway"/>
                <a:ea typeface="Raleway"/>
                <a:cs typeface="Raleway"/>
                <a:sym typeface="Raleway"/>
              </a:rPr>
              <a:t>DarkSky International | 2024</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73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77B2F7E3-8EA1-FAA5-FE6D-1568201DB0C5}"/>
              </a:ext>
            </a:extLst>
          </p:cNvPr>
          <p:cNvPicPr>
            <a:picLocks noChangeAspect="1"/>
          </p:cNvPicPr>
          <p:nvPr/>
        </p:nvPicPr>
        <p:blipFill>
          <a:blip r:embed="rId3"/>
          <a:stretch>
            <a:fillRect/>
          </a:stretch>
        </p:blipFill>
        <p:spPr>
          <a:xfrm>
            <a:off x="2666016" y="965200"/>
            <a:ext cx="12955967" cy="835659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6788BE79-C295-5C49-23F9-E40AC3C771DA}"/>
                  </a:ext>
                </a:extLst>
              </p14:cNvPr>
              <p14:cNvContentPartPr/>
              <p14:nvPr/>
            </p14:nvContentPartPr>
            <p14:xfrm>
              <a:off x="3949992" y="7562448"/>
              <a:ext cx="1987920" cy="64440"/>
            </p14:xfrm>
          </p:contentPart>
        </mc:Choice>
        <mc:Fallback xmlns="">
          <p:pic>
            <p:nvPicPr>
              <p:cNvPr id="2" name="Ink 1">
                <a:extLst>
                  <a:ext uri="{FF2B5EF4-FFF2-40B4-BE49-F238E27FC236}">
                    <a16:creationId xmlns:a16="http://schemas.microsoft.com/office/drawing/2014/main" id="{6788BE79-C295-5C49-23F9-E40AC3C771DA}"/>
                  </a:ext>
                </a:extLst>
              </p:cNvPr>
              <p:cNvPicPr/>
              <p:nvPr/>
            </p:nvPicPr>
            <p:blipFill>
              <a:blip r:embed="rId5"/>
              <a:stretch>
                <a:fillRect/>
              </a:stretch>
            </p:blipFill>
            <p:spPr>
              <a:xfrm>
                <a:off x="3943872" y="7556328"/>
                <a:ext cx="2000160" cy="76680"/>
              </a:xfrm>
              <a:prstGeom prst="rect">
                <a:avLst/>
              </a:prstGeom>
            </p:spPr>
          </p:pic>
        </mc:Fallback>
      </mc:AlternateContent>
    </p:spTree>
    <p:extLst>
      <p:ext uri="{BB962C8B-B14F-4D97-AF65-F5344CB8AC3E}">
        <p14:creationId xmlns:p14="http://schemas.microsoft.com/office/powerpoint/2010/main" val="3990155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10851DE-D1FC-85AD-7E8E-367EB50242A7}"/>
              </a:ext>
            </a:extLst>
          </p:cNvPr>
          <p:cNvPicPr>
            <a:picLocks noChangeAspect="1"/>
          </p:cNvPicPr>
          <p:nvPr/>
        </p:nvPicPr>
        <p:blipFill>
          <a:blip r:embed="rId3"/>
          <a:stretch>
            <a:fillRect/>
          </a:stretch>
        </p:blipFill>
        <p:spPr>
          <a:xfrm>
            <a:off x="754038" y="674068"/>
            <a:ext cx="4320032" cy="4182159"/>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62338319-4724-A268-612C-68A963848349}"/>
              </a:ext>
            </a:extLst>
          </p:cNvPr>
          <p:cNvPicPr>
            <a:picLocks noChangeAspect="1"/>
          </p:cNvPicPr>
          <p:nvPr/>
        </p:nvPicPr>
        <p:blipFill>
          <a:blip r:embed="rId4"/>
          <a:stretch>
            <a:fillRect/>
          </a:stretch>
        </p:blipFill>
        <p:spPr>
          <a:xfrm>
            <a:off x="13887450" y="5076307"/>
            <a:ext cx="3285348" cy="3285348"/>
          </a:xfrm>
          <a:prstGeom prst="rect">
            <a:avLst/>
          </a:prstGeom>
        </p:spPr>
      </p:pic>
      <p:pic>
        <p:nvPicPr>
          <p:cNvPr id="7" name="Picture 6" descr="A close-up of a computer chip&#10;&#10;Description automatically generated with medium confidence">
            <a:extLst>
              <a:ext uri="{FF2B5EF4-FFF2-40B4-BE49-F238E27FC236}">
                <a16:creationId xmlns:a16="http://schemas.microsoft.com/office/drawing/2014/main" id="{8C15D338-3709-D12F-A90E-47F68DD2D3E0}"/>
              </a:ext>
            </a:extLst>
          </p:cNvPr>
          <p:cNvPicPr>
            <a:picLocks noChangeAspect="1"/>
          </p:cNvPicPr>
          <p:nvPr/>
        </p:nvPicPr>
        <p:blipFill>
          <a:blip r:embed="rId5"/>
          <a:stretch>
            <a:fillRect/>
          </a:stretch>
        </p:blipFill>
        <p:spPr>
          <a:xfrm>
            <a:off x="9876512" y="3448050"/>
            <a:ext cx="3675299" cy="4269173"/>
          </a:xfrm>
          <a:prstGeom prst="rect">
            <a:avLst/>
          </a:prstGeom>
        </p:spPr>
      </p:pic>
      <p:sp>
        <p:nvSpPr>
          <p:cNvPr id="8" name="TextBox 7">
            <a:extLst>
              <a:ext uri="{FF2B5EF4-FFF2-40B4-BE49-F238E27FC236}">
                <a16:creationId xmlns:a16="http://schemas.microsoft.com/office/drawing/2014/main" id="{6DC31BD5-A36B-47EB-D0CC-A4263100FD97}"/>
              </a:ext>
            </a:extLst>
          </p:cNvPr>
          <p:cNvSpPr txBox="1"/>
          <p:nvPr/>
        </p:nvSpPr>
        <p:spPr>
          <a:xfrm>
            <a:off x="770936" y="4984463"/>
            <a:ext cx="4320032" cy="2062103"/>
          </a:xfrm>
          <a:prstGeom prst="rect">
            <a:avLst/>
          </a:prstGeom>
          <a:noFill/>
        </p:spPr>
        <p:txBody>
          <a:bodyPr wrap="square" rtlCol="0">
            <a:spAutoFit/>
          </a:bodyPr>
          <a:lstStyle/>
          <a:p>
            <a:r>
              <a:rPr lang="en-US" sz="3200" dirty="0">
                <a:solidFill>
                  <a:schemeClr val="bg1"/>
                </a:solidFill>
              </a:rPr>
              <a:t>We need to move beyond the </a:t>
            </a:r>
            <a:r>
              <a:rPr lang="en-US" sz="3200" dirty="0">
                <a:solidFill>
                  <a:srgbClr val="FF0000"/>
                </a:solidFill>
              </a:rPr>
              <a:t>photo-cell</a:t>
            </a:r>
            <a:r>
              <a:rPr lang="en-US" sz="3200" dirty="0">
                <a:solidFill>
                  <a:schemeClr val="bg1"/>
                </a:solidFill>
              </a:rPr>
              <a:t> to more sophisticated controls...</a:t>
            </a:r>
          </a:p>
        </p:txBody>
      </p:sp>
      <p:pic>
        <p:nvPicPr>
          <p:cNvPr id="11" name="Picture 10" descr="A picture containing indoor&#10;&#10;Description automatically generated">
            <a:extLst>
              <a:ext uri="{FF2B5EF4-FFF2-40B4-BE49-F238E27FC236}">
                <a16:creationId xmlns:a16="http://schemas.microsoft.com/office/drawing/2014/main" id="{5B39AC10-72B8-8CF4-F746-A8355359F1EE}"/>
              </a:ext>
            </a:extLst>
          </p:cNvPr>
          <p:cNvPicPr>
            <a:picLocks noChangeAspect="1"/>
          </p:cNvPicPr>
          <p:nvPr/>
        </p:nvPicPr>
        <p:blipFill>
          <a:blip r:embed="rId6"/>
          <a:stretch>
            <a:fillRect/>
          </a:stretch>
        </p:blipFill>
        <p:spPr>
          <a:xfrm>
            <a:off x="5409708" y="1894913"/>
            <a:ext cx="4131167" cy="3828214"/>
          </a:xfrm>
          <a:prstGeom prst="rect">
            <a:avLst/>
          </a:prstGeom>
        </p:spPr>
      </p:pic>
      <p:sp>
        <p:nvSpPr>
          <p:cNvPr id="12" name="TextBox 11">
            <a:extLst>
              <a:ext uri="{FF2B5EF4-FFF2-40B4-BE49-F238E27FC236}">
                <a16:creationId xmlns:a16="http://schemas.microsoft.com/office/drawing/2014/main" id="{83DD3587-AEC2-302B-73B8-06A87FC6A10F}"/>
              </a:ext>
            </a:extLst>
          </p:cNvPr>
          <p:cNvSpPr txBox="1"/>
          <p:nvPr/>
        </p:nvSpPr>
        <p:spPr>
          <a:xfrm>
            <a:off x="6562220" y="5723127"/>
            <a:ext cx="1826141" cy="584775"/>
          </a:xfrm>
          <a:prstGeom prst="rect">
            <a:avLst/>
          </a:prstGeom>
          <a:noFill/>
        </p:spPr>
        <p:txBody>
          <a:bodyPr wrap="none" rtlCol="0">
            <a:spAutoFit/>
          </a:bodyPr>
          <a:lstStyle/>
          <a:p>
            <a:r>
              <a:rPr lang="en-US" sz="3200" dirty="0">
                <a:solidFill>
                  <a:srgbClr val="00B050"/>
                </a:solidFill>
              </a:rPr>
              <a:t>Switches</a:t>
            </a:r>
          </a:p>
        </p:txBody>
      </p:sp>
      <p:sp>
        <p:nvSpPr>
          <p:cNvPr id="13" name="TextBox 12">
            <a:extLst>
              <a:ext uri="{FF2B5EF4-FFF2-40B4-BE49-F238E27FC236}">
                <a16:creationId xmlns:a16="http://schemas.microsoft.com/office/drawing/2014/main" id="{03D83A83-B7DA-8169-AA3D-A456AC767B0E}"/>
              </a:ext>
            </a:extLst>
          </p:cNvPr>
          <p:cNvSpPr txBox="1"/>
          <p:nvPr/>
        </p:nvSpPr>
        <p:spPr>
          <a:xfrm>
            <a:off x="10916889" y="7776880"/>
            <a:ext cx="1594543" cy="584775"/>
          </a:xfrm>
          <a:prstGeom prst="rect">
            <a:avLst/>
          </a:prstGeom>
          <a:noFill/>
        </p:spPr>
        <p:txBody>
          <a:bodyPr wrap="square" rtlCol="0">
            <a:spAutoFit/>
          </a:bodyPr>
          <a:lstStyle/>
          <a:p>
            <a:r>
              <a:rPr lang="en-US" sz="3200" dirty="0">
                <a:solidFill>
                  <a:srgbClr val="00B050"/>
                </a:solidFill>
              </a:rPr>
              <a:t>Timers</a:t>
            </a:r>
          </a:p>
        </p:txBody>
      </p:sp>
      <p:sp>
        <p:nvSpPr>
          <p:cNvPr id="14" name="TextBox 13">
            <a:extLst>
              <a:ext uri="{FF2B5EF4-FFF2-40B4-BE49-F238E27FC236}">
                <a16:creationId xmlns:a16="http://schemas.microsoft.com/office/drawing/2014/main" id="{44047B9F-D052-5BC6-D2BB-AE123F027FE4}"/>
              </a:ext>
            </a:extLst>
          </p:cNvPr>
          <p:cNvSpPr txBox="1"/>
          <p:nvPr/>
        </p:nvSpPr>
        <p:spPr>
          <a:xfrm>
            <a:off x="14027385" y="8404063"/>
            <a:ext cx="3145413" cy="1077218"/>
          </a:xfrm>
          <a:prstGeom prst="rect">
            <a:avLst/>
          </a:prstGeom>
          <a:noFill/>
        </p:spPr>
        <p:txBody>
          <a:bodyPr wrap="none" rtlCol="0">
            <a:spAutoFit/>
          </a:bodyPr>
          <a:lstStyle/>
          <a:p>
            <a:r>
              <a:rPr lang="en-US" sz="3200" dirty="0">
                <a:solidFill>
                  <a:srgbClr val="00B050"/>
                </a:solidFill>
              </a:rPr>
              <a:t>Dimmers &amp;</a:t>
            </a:r>
          </a:p>
          <a:p>
            <a:r>
              <a:rPr lang="en-US" sz="3200" dirty="0">
                <a:solidFill>
                  <a:srgbClr val="00B050"/>
                </a:solidFill>
              </a:rPr>
              <a:t>Motion Sensors</a:t>
            </a:r>
          </a:p>
        </p:txBody>
      </p:sp>
      <p:sp>
        <p:nvSpPr>
          <p:cNvPr id="2" name="TextBox 1">
            <a:extLst>
              <a:ext uri="{FF2B5EF4-FFF2-40B4-BE49-F238E27FC236}">
                <a16:creationId xmlns:a16="http://schemas.microsoft.com/office/drawing/2014/main" id="{8EEC0B7D-B3FA-E47D-F875-B36329102521}"/>
              </a:ext>
            </a:extLst>
          </p:cNvPr>
          <p:cNvSpPr txBox="1"/>
          <p:nvPr/>
        </p:nvSpPr>
        <p:spPr>
          <a:xfrm>
            <a:off x="11107872" y="1068191"/>
            <a:ext cx="4887877" cy="1107996"/>
          </a:xfrm>
          <a:prstGeom prst="rect">
            <a:avLst/>
          </a:prstGeom>
          <a:noFill/>
        </p:spPr>
        <p:txBody>
          <a:bodyPr wrap="none" rtlCol="0">
            <a:spAutoFit/>
          </a:bodyPr>
          <a:lstStyle/>
          <a:p>
            <a:r>
              <a:rPr lang="en-US" sz="6600" dirty="0">
                <a:solidFill>
                  <a:schemeClr val="bg1"/>
                </a:solidFill>
              </a:rPr>
              <a:t>CONTROLS</a:t>
            </a:r>
          </a:p>
        </p:txBody>
      </p:sp>
      <p:sp>
        <p:nvSpPr>
          <p:cNvPr id="4" name="Google Shape;206;p12">
            <a:extLst>
              <a:ext uri="{FF2B5EF4-FFF2-40B4-BE49-F238E27FC236}">
                <a16:creationId xmlns:a16="http://schemas.microsoft.com/office/drawing/2014/main" id="{D06C657B-A655-3A5A-F528-D19504F95EFA}"/>
              </a:ext>
            </a:extLst>
          </p:cNvPr>
          <p:cNvSpPr txBox="1"/>
          <p:nvPr/>
        </p:nvSpPr>
        <p:spPr>
          <a:xfrm>
            <a:off x="12115800" y="9797386"/>
            <a:ext cx="5716800" cy="373949"/>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bg1"/>
                </a:solidFill>
                <a:latin typeface="Raleway"/>
                <a:ea typeface="Raleway"/>
                <a:cs typeface="Raleway"/>
                <a:sym typeface="Raleway"/>
              </a:rPr>
              <a:t>DarkSky</a:t>
            </a:r>
            <a:r>
              <a:rPr lang="en-US" sz="1800" b="1" dirty="0">
                <a:solidFill>
                  <a:schemeClr val="bg1"/>
                </a:solidFill>
                <a:latin typeface="Raleway"/>
                <a:ea typeface="Raleway"/>
                <a:cs typeface="Raleway"/>
                <a:sym typeface="Raleway"/>
              </a:rPr>
              <a:t> International | 2024</a:t>
            </a:r>
            <a:endParaRPr dirty="0">
              <a:solidFill>
                <a:schemeClr val="bg1"/>
              </a:solidFill>
            </a:endParaRPr>
          </a:p>
        </p:txBody>
      </p:sp>
    </p:spTree>
    <p:extLst>
      <p:ext uri="{BB962C8B-B14F-4D97-AF65-F5344CB8AC3E}">
        <p14:creationId xmlns:p14="http://schemas.microsoft.com/office/powerpoint/2010/main" val="3907746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73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77B2F7E3-8EA1-FAA5-FE6D-1568201DB0C5}"/>
              </a:ext>
            </a:extLst>
          </p:cNvPr>
          <p:cNvPicPr>
            <a:picLocks noChangeAspect="1"/>
          </p:cNvPicPr>
          <p:nvPr/>
        </p:nvPicPr>
        <p:blipFill>
          <a:blip r:embed="rId3"/>
          <a:stretch>
            <a:fillRect/>
          </a:stretch>
        </p:blipFill>
        <p:spPr>
          <a:xfrm>
            <a:off x="2666016" y="965200"/>
            <a:ext cx="12955967" cy="835659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9C3EAF3-FC49-5A1C-FBE8-4F3FD3160AED}"/>
                  </a:ext>
                </a:extLst>
              </p14:cNvPr>
              <p14:cNvContentPartPr/>
              <p14:nvPr/>
            </p14:nvContentPartPr>
            <p14:xfrm>
              <a:off x="3694032" y="8977968"/>
              <a:ext cx="1901160" cy="38160"/>
            </p14:xfrm>
          </p:contentPart>
        </mc:Choice>
        <mc:Fallback xmlns="">
          <p:pic>
            <p:nvPicPr>
              <p:cNvPr id="2" name="Ink 1">
                <a:extLst>
                  <a:ext uri="{FF2B5EF4-FFF2-40B4-BE49-F238E27FC236}">
                    <a16:creationId xmlns:a16="http://schemas.microsoft.com/office/drawing/2014/main" id="{89C3EAF3-FC49-5A1C-FBE8-4F3FD3160AED}"/>
                  </a:ext>
                </a:extLst>
              </p:cNvPr>
              <p:cNvPicPr/>
              <p:nvPr/>
            </p:nvPicPr>
            <p:blipFill>
              <a:blip r:embed="rId5"/>
              <a:stretch>
                <a:fillRect/>
              </a:stretch>
            </p:blipFill>
            <p:spPr>
              <a:xfrm>
                <a:off x="3687912" y="8971848"/>
                <a:ext cx="1913400" cy="50400"/>
              </a:xfrm>
              <a:prstGeom prst="rect">
                <a:avLst/>
              </a:prstGeom>
            </p:spPr>
          </p:pic>
        </mc:Fallback>
      </mc:AlternateContent>
    </p:spTree>
    <p:extLst>
      <p:ext uri="{BB962C8B-B14F-4D97-AF65-F5344CB8AC3E}">
        <p14:creationId xmlns:p14="http://schemas.microsoft.com/office/powerpoint/2010/main" val="2037126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sp>
        <p:nvSpPr>
          <p:cNvPr id="400" name="Google Shape;400;p30"/>
          <p:cNvSpPr/>
          <p:nvPr/>
        </p:nvSpPr>
        <p:spPr>
          <a:xfrm>
            <a:off x="14996165" y="8023865"/>
            <a:ext cx="3139435" cy="2263135"/>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a:lstStyle/>
          <a:p>
            <a:endParaRPr lang="en-US"/>
          </a:p>
        </p:txBody>
      </p:sp>
      <p:sp>
        <p:nvSpPr>
          <p:cNvPr id="401" name="Google Shape;401;p30"/>
          <p:cNvSpPr txBox="1"/>
          <p:nvPr/>
        </p:nvSpPr>
        <p:spPr>
          <a:xfrm>
            <a:off x="11887376" y="984094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chemeClr val="lt1"/>
                </a:solidFill>
                <a:latin typeface="Raleway"/>
                <a:ea typeface="Raleway"/>
                <a:cs typeface="Raleway"/>
                <a:sym typeface="Raleway"/>
              </a:rPr>
              <a:t>DarkSky International | 2024</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73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77B2F7E3-8EA1-FAA5-FE6D-1568201DB0C5}"/>
              </a:ext>
            </a:extLst>
          </p:cNvPr>
          <p:cNvPicPr>
            <a:picLocks noChangeAspect="1"/>
          </p:cNvPicPr>
          <p:nvPr/>
        </p:nvPicPr>
        <p:blipFill>
          <a:blip r:embed="rId3"/>
          <a:stretch>
            <a:fillRect/>
          </a:stretch>
        </p:blipFill>
        <p:spPr>
          <a:xfrm>
            <a:off x="2666016" y="965200"/>
            <a:ext cx="12955967" cy="8356599"/>
          </a:xfrm>
          <a:prstGeom prst="rect">
            <a:avLst/>
          </a:prstGeom>
        </p:spPr>
      </p:pic>
    </p:spTree>
    <p:extLst>
      <p:ext uri="{BB962C8B-B14F-4D97-AF65-F5344CB8AC3E}">
        <p14:creationId xmlns:p14="http://schemas.microsoft.com/office/powerpoint/2010/main" val="3974603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2"/>
          <p:cNvSpPr txBox="1"/>
          <p:nvPr/>
        </p:nvSpPr>
        <p:spPr>
          <a:xfrm>
            <a:off x="4038600" y="6112525"/>
            <a:ext cx="10904381" cy="565150"/>
          </a:xfrm>
          <a:prstGeom prst="rect">
            <a:avLst/>
          </a:prstGeom>
          <a:noFill/>
          <a:ln>
            <a:noFill/>
          </a:ln>
        </p:spPr>
        <p:txBody>
          <a:bodyPr spcFirstLastPara="1" wrap="square" lIns="0" tIns="0" rIns="0" bIns="0" anchor="t" anchorCtr="0">
            <a:spAutoFit/>
          </a:bodyPr>
          <a:lstStyle/>
          <a:p>
            <a:pPr marL="0" marR="0" lvl="0" indent="0" algn="ctr" rtl="0">
              <a:lnSpc>
                <a:spcPct val="170000"/>
              </a:lnSpc>
              <a:spcBef>
                <a:spcPts val="0"/>
              </a:spcBef>
              <a:spcAft>
                <a:spcPts val="0"/>
              </a:spcAft>
              <a:buNone/>
            </a:pPr>
            <a:r>
              <a:rPr lang="en-US" sz="2800">
                <a:solidFill>
                  <a:srgbClr val="16325C"/>
                </a:solidFill>
                <a:latin typeface="Raleway"/>
                <a:ea typeface="Raleway"/>
                <a:cs typeface="Raleway"/>
                <a:sym typeface="Raleway"/>
              </a:rPr>
              <a:t>keep it dark</a:t>
            </a:r>
            <a:endParaRPr/>
          </a:p>
        </p:txBody>
      </p:sp>
      <p:sp>
        <p:nvSpPr>
          <p:cNvPr id="416" name="Google Shape;416;p32"/>
          <p:cNvSpPr txBox="1"/>
          <p:nvPr/>
        </p:nvSpPr>
        <p:spPr>
          <a:xfrm>
            <a:off x="3352800" y="4991100"/>
            <a:ext cx="12275981" cy="873829"/>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5600">
                <a:solidFill>
                  <a:srgbClr val="16325C"/>
                </a:solidFill>
                <a:latin typeface="Raleway"/>
                <a:ea typeface="Raleway"/>
                <a:cs typeface="Raleway"/>
                <a:sym typeface="Raleway"/>
              </a:rPr>
              <a:t>LIGHTING ORDINANCE</a:t>
            </a:r>
            <a:endParaRPr/>
          </a:p>
        </p:txBody>
      </p:sp>
      <p:pic>
        <p:nvPicPr>
          <p:cNvPr id="417" name="Google Shape;417;p32"/>
          <p:cNvPicPr preferRelativeResize="0"/>
          <p:nvPr/>
        </p:nvPicPr>
        <p:blipFill rotWithShape="1">
          <a:blip r:embed="rId3">
            <a:alphaModFix/>
          </a:blip>
          <a:srcRect t="36882" b="36882"/>
          <a:stretch/>
        </p:blipFill>
        <p:spPr>
          <a:xfrm>
            <a:off x="0" y="-5899"/>
            <a:ext cx="18294314" cy="3396482"/>
          </a:xfrm>
          <a:prstGeom prst="rect">
            <a:avLst/>
          </a:prstGeom>
          <a:noFill/>
          <a:ln>
            <a:noFill/>
          </a:ln>
        </p:spPr>
      </p:pic>
      <p:sp>
        <p:nvSpPr>
          <p:cNvPr id="418" name="Google Shape;418;p32"/>
          <p:cNvSpPr txBox="1"/>
          <p:nvPr/>
        </p:nvSpPr>
        <p:spPr>
          <a:xfrm>
            <a:off x="12115800" y="9715500"/>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rgbClr val="16325C"/>
                </a:solidFill>
                <a:latin typeface="Raleway"/>
                <a:ea typeface="Raleway"/>
                <a:cs typeface="Raleway"/>
                <a:sym typeface="Raleway"/>
              </a:rPr>
              <a:t>DarkSky International | 2024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3"/>
          <p:cNvSpPr/>
          <p:nvPr/>
        </p:nvSpPr>
        <p:spPr>
          <a:xfrm rot="-862531">
            <a:off x="-2923405" y="-1003983"/>
            <a:ext cx="13159204" cy="13365821"/>
          </a:xfrm>
          <a:prstGeom prst="rect">
            <a:avLst/>
          </a:prstGeom>
          <a:solidFill>
            <a:srgbClr val="163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3"/>
          <p:cNvSpPr txBox="1"/>
          <p:nvPr/>
        </p:nvSpPr>
        <p:spPr>
          <a:xfrm>
            <a:off x="994833" y="4716774"/>
            <a:ext cx="7631596" cy="192430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a:solidFill>
                  <a:schemeClr val="lt1"/>
                </a:solidFill>
                <a:latin typeface="Raleway"/>
                <a:ea typeface="Raleway"/>
                <a:cs typeface="Raleway"/>
                <a:sym typeface="Raleway"/>
              </a:rPr>
              <a:t>WHERE TO FIND THIS LIGHTING?</a:t>
            </a:r>
            <a:endParaRPr/>
          </a:p>
        </p:txBody>
      </p:sp>
      <p:sp>
        <p:nvSpPr>
          <p:cNvPr id="426" name="Google Shape;426;p33"/>
          <p:cNvSpPr txBox="1"/>
          <p:nvPr/>
        </p:nvSpPr>
        <p:spPr>
          <a:xfrm>
            <a:off x="994833" y="7333338"/>
            <a:ext cx="5322600" cy="492600"/>
          </a:xfrm>
          <a:prstGeom prst="rect">
            <a:avLst/>
          </a:prstGeom>
          <a:noFill/>
          <a:ln>
            <a:noFill/>
          </a:ln>
        </p:spPr>
        <p:txBody>
          <a:bodyPr spcFirstLastPara="1" wrap="square" lIns="0" tIns="0" rIns="0" bIns="0" anchor="t" anchorCtr="0">
            <a:spAutoFit/>
          </a:bodyPr>
          <a:lstStyle/>
          <a:p>
            <a:pPr marL="0" marR="0" lvl="0" indent="0" algn="l" rtl="0">
              <a:lnSpc>
                <a:spcPct val="157500"/>
              </a:lnSpc>
              <a:spcBef>
                <a:spcPts val="0"/>
              </a:spcBef>
              <a:spcAft>
                <a:spcPts val="0"/>
              </a:spcAft>
              <a:buNone/>
            </a:pPr>
            <a:r>
              <a:rPr lang="en-US" sz="3200">
                <a:solidFill>
                  <a:schemeClr val="lt1"/>
                </a:solidFill>
                <a:latin typeface="Raleway"/>
                <a:ea typeface="Raleway"/>
                <a:cs typeface="Raleway"/>
                <a:sym typeface="Raleway"/>
              </a:rPr>
              <a:t>DarkSky Approved program</a:t>
            </a:r>
            <a:endParaRPr sz="3150">
              <a:solidFill>
                <a:schemeClr val="lt1"/>
              </a:solidFill>
              <a:latin typeface="Raleway"/>
              <a:ea typeface="Raleway"/>
              <a:cs typeface="Raleway"/>
              <a:sym typeface="Raleway"/>
            </a:endParaRPr>
          </a:p>
        </p:txBody>
      </p:sp>
      <p:sp>
        <p:nvSpPr>
          <p:cNvPr id="427" name="Google Shape;427;p33"/>
          <p:cNvSpPr/>
          <p:nvPr/>
        </p:nvSpPr>
        <p:spPr>
          <a:xfrm>
            <a:off x="994833" y="6968160"/>
            <a:ext cx="1181101" cy="7620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3"/>
          <p:cNvSpPr txBox="1"/>
          <p:nvPr/>
        </p:nvSpPr>
        <p:spPr>
          <a:xfrm>
            <a:off x="12115800" y="9715500"/>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rgbClr val="16325C"/>
                </a:solidFill>
                <a:latin typeface="Raleway"/>
                <a:ea typeface="Raleway"/>
                <a:cs typeface="Raleway"/>
                <a:sym typeface="Raleway"/>
              </a:rPr>
              <a:t>DarkSky International | 2024</a:t>
            </a:r>
            <a:endParaRPr/>
          </a:p>
        </p:txBody>
      </p:sp>
      <p:pic>
        <p:nvPicPr>
          <p:cNvPr id="429" name="Google Shape;429;p33"/>
          <p:cNvPicPr preferRelativeResize="0"/>
          <p:nvPr/>
        </p:nvPicPr>
        <p:blipFill>
          <a:blip r:embed="rId3">
            <a:alphaModFix/>
          </a:blip>
          <a:stretch>
            <a:fillRect/>
          </a:stretch>
        </p:blipFill>
        <p:spPr>
          <a:xfrm>
            <a:off x="12696438" y="2403775"/>
            <a:ext cx="4075987" cy="4564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FFE"/>
        </a:solidFill>
        <a:effectLst/>
      </p:bgPr>
    </p:bg>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3">
            <a:alphaModFix/>
          </a:blip>
          <a:srcRect/>
          <a:stretch/>
        </p:blipFill>
        <p:spPr>
          <a:xfrm>
            <a:off x="-2362200" y="-6724"/>
            <a:ext cx="12649200" cy="10941424"/>
          </a:xfrm>
          <a:prstGeom prst="rect">
            <a:avLst/>
          </a:prstGeom>
          <a:noFill/>
          <a:ln>
            <a:noFill/>
          </a:ln>
        </p:spPr>
      </p:pic>
      <p:sp>
        <p:nvSpPr>
          <p:cNvPr id="119" name="Google Shape;119;p4"/>
          <p:cNvSpPr/>
          <p:nvPr/>
        </p:nvSpPr>
        <p:spPr>
          <a:xfrm rot="-654212">
            <a:off x="8912341" y="-3275430"/>
            <a:ext cx="11569822" cy="1557419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20;p4"/>
          <p:cNvSpPr txBox="1"/>
          <p:nvPr/>
        </p:nvSpPr>
        <p:spPr>
          <a:xfrm>
            <a:off x="7055877" y="1028700"/>
            <a:ext cx="10447181" cy="93686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400" b="1">
                <a:solidFill>
                  <a:srgbClr val="16325C"/>
                </a:solidFill>
                <a:latin typeface="Raleway"/>
                <a:ea typeface="Raleway"/>
                <a:cs typeface="Raleway"/>
                <a:sym typeface="Raleway"/>
              </a:rPr>
              <a:t>LIGHT POLLUTION</a:t>
            </a:r>
            <a:endParaRPr/>
          </a:p>
        </p:txBody>
      </p:sp>
      <p:sp>
        <p:nvSpPr>
          <p:cNvPr id="121" name="Google Shape;121;p4"/>
          <p:cNvSpPr/>
          <p:nvPr/>
        </p:nvSpPr>
        <p:spPr>
          <a:xfrm rot="10800000" flipH="1">
            <a:off x="10058400" y="2293619"/>
            <a:ext cx="9144000" cy="45719"/>
          </a:xfrm>
          <a:prstGeom prst="rect">
            <a:avLst/>
          </a:prstGeom>
          <a:solidFill>
            <a:srgbClr val="163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txBox="1"/>
          <p:nvPr/>
        </p:nvSpPr>
        <p:spPr>
          <a:xfrm>
            <a:off x="12279467" y="9805084"/>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rgbClr val="16325C"/>
                </a:solidFill>
                <a:latin typeface="Raleway"/>
                <a:ea typeface="Raleway"/>
                <a:cs typeface="Raleway"/>
                <a:sym typeface="Raleway"/>
              </a:rPr>
              <a:t>DarkSky</a:t>
            </a:r>
            <a:r>
              <a:rPr lang="en-US" sz="1800" b="1" dirty="0">
                <a:solidFill>
                  <a:srgbClr val="16325C"/>
                </a:solidFill>
                <a:latin typeface="Raleway"/>
                <a:ea typeface="Raleway"/>
                <a:cs typeface="Raleway"/>
                <a:sym typeface="Raleway"/>
              </a:rPr>
              <a:t> International | 2024</a:t>
            </a:r>
            <a:endParaRPr dirty="0"/>
          </a:p>
        </p:txBody>
      </p:sp>
      <p:sp>
        <p:nvSpPr>
          <p:cNvPr id="123" name="Google Shape;123;p4"/>
          <p:cNvSpPr txBox="1"/>
          <p:nvPr/>
        </p:nvSpPr>
        <p:spPr>
          <a:xfrm>
            <a:off x="-3276600" y="9324763"/>
            <a:ext cx="5716696" cy="28604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rgbClr val="A5A5A5"/>
                </a:solidFill>
                <a:latin typeface="Raleway"/>
                <a:ea typeface="Raleway"/>
                <a:cs typeface="Raleway"/>
                <a:sym typeface="Raleway"/>
              </a:rPr>
              <a:t>Image: Mike Knell </a:t>
            </a:r>
            <a:endParaRPr/>
          </a:p>
        </p:txBody>
      </p:sp>
      <p:sp>
        <p:nvSpPr>
          <p:cNvPr id="4" name="TextBox 3">
            <a:extLst>
              <a:ext uri="{FF2B5EF4-FFF2-40B4-BE49-F238E27FC236}">
                <a16:creationId xmlns:a16="http://schemas.microsoft.com/office/drawing/2014/main" id="{CA7D624F-BA54-EFF1-0CA8-6903BC4A0141}"/>
              </a:ext>
            </a:extLst>
          </p:cNvPr>
          <p:cNvSpPr txBox="1"/>
          <p:nvPr/>
        </p:nvSpPr>
        <p:spPr>
          <a:xfrm>
            <a:off x="10058400" y="3657778"/>
            <a:ext cx="6917635" cy="1754326"/>
          </a:xfrm>
          <a:prstGeom prst="rect">
            <a:avLst/>
          </a:prstGeom>
          <a:noFill/>
        </p:spPr>
        <p:txBody>
          <a:bodyPr wrap="square" rtlCol="0">
            <a:spAutoFit/>
          </a:bodyPr>
          <a:lstStyle/>
          <a:p>
            <a:r>
              <a:rPr lang="en-US" sz="3600" dirty="0"/>
              <a:t>Any adverse effect on humans or other animals from artificial light at night.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61E1C266-6363-FDBB-C813-B081F55073B9}"/>
              </a:ext>
            </a:extLst>
          </p:cNvPr>
          <p:cNvPicPr>
            <a:picLocks noChangeAspect="1"/>
          </p:cNvPicPr>
          <p:nvPr/>
        </p:nvPicPr>
        <p:blipFill>
          <a:blip r:embed="rId3"/>
          <a:stretch>
            <a:fillRect/>
          </a:stretch>
        </p:blipFill>
        <p:spPr>
          <a:xfrm>
            <a:off x="2037985" y="704622"/>
            <a:ext cx="14212030" cy="8877756"/>
          </a:xfrm>
          <a:prstGeom prst="rect">
            <a:avLst/>
          </a:prstGeom>
        </p:spPr>
      </p:pic>
    </p:spTree>
    <p:extLst>
      <p:ext uri="{BB962C8B-B14F-4D97-AF65-F5344CB8AC3E}">
        <p14:creationId xmlns:p14="http://schemas.microsoft.com/office/powerpoint/2010/main" val="4038456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sp>
        <p:nvSpPr>
          <p:cNvPr id="435" name="Google Shape;435;p34"/>
          <p:cNvSpPr/>
          <p:nvPr/>
        </p:nvSpPr>
        <p:spPr>
          <a:xfrm rot="-654212">
            <a:off x="7445645" y="-2447947"/>
            <a:ext cx="12981298" cy="14666964"/>
          </a:xfrm>
          <a:prstGeom prst="rect">
            <a:avLst/>
          </a:prstGeom>
          <a:solidFill>
            <a:srgbClr val="163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4"/>
          <p:cNvSpPr txBox="1"/>
          <p:nvPr/>
        </p:nvSpPr>
        <p:spPr>
          <a:xfrm>
            <a:off x="9144000" y="3975523"/>
            <a:ext cx="8892000" cy="3702900"/>
          </a:xfrm>
          <a:prstGeom prst="rect">
            <a:avLst/>
          </a:prstGeom>
          <a:noFill/>
          <a:ln>
            <a:noFill/>
          </a:ln>
        </p:spPr>
        <p:txBody>
          <a:bodyPr spcFirstLastPara="1" wrap="square" lIns="0" tIns="0" rIns="0" bIns="0" anchor="t" anchorCtr="0">
            <a:spAutoFit/>
          </a:bodyPr>
          <a:lstStyle/>
          <a:p>
            <a:pPr marL="0" marR="0" lvl="0" indent="0" algn="l" rtl="0">
              <a:lnSpc>
                <a:spcPct val="168500"/>
              </a:lnSpc>
              <a:spcBef>
                <a:spcPts val="0"/>
              </a:spcBef>
              <a:spcAft>
                <a:spcPts val="0"/>
              </a:spcAft>
              <a:buNone/>
            </a:pPr>
            <a:r>
              <a:rPr lang="en-US" sz="3108">
                <a:solidFill>
                  <a:srgbClr val="EBEFFE"/>
                </a:solidFill>
                <a:latin typeface="Raleway"/>
                <a:ea typeface="Raleway"/>
                <a:cs typeface="Raleway"/>
                <a:sym typeface="Raleway"/>
              </a:rPr>
              <a:t>The </a:t>
            </a:r>
            <a:r>
              <a:rPr lang="en-US" sz="3108" b="1">
                <a:solidFill>
                  <a:srgbClr val="EBEFFE"/>
                </a:solidFill>
                <a:latin typeface="Raleway"/>
                <a:ea typeface="Raleway"/>
                <a:cs typeface="Raleway"/>
                <a:sym typeface="Raleway"/>
              </a:rPr>
              <a:t>DarkSky International </a:t>
            </a:r>
            <a:r>
              <a:rPr lang="en-US" sz="3108">
                <a:solidFill>
                  <a:srgbClr val="EBEFFE"/>
                </a:solidFill>
                <a:latin typeface="Raleway"/>
                <a:ea typeface="Raleway"/>
                <a:cs typeface="Raleway"/>
                <a:sym typeface="Raleway"/>
              </a:rPr>
              <a:t>protects the night from light pollution and promotes responsible outdoor lighting.</a:t>
            </a:r>
            <a:endParaRPr/>
          </a:p>
          <a:p>
            <a:pPr marL="0" marR="0" lvl="0" indent="0" algn="l" rtl="0">
              <a:lnSpc>
                <a:spcPct val="168500"/>
              </a:lnSpc>
              <a:spcBef>
                <a:spcPts val="0"/>
              </a:spcBef>
              <a:spcAft>
                <a:spcPts val="0"/>
              </a:spcAft>
              <a:buNone/>
            </a:pPr>
            <a:endParaRPr sz="3108">
              <a:solidFill>
                <a:srgbClr val="EBEFFE"/>
              </a:solidFill>
              <a:latin typeface="Raleway"/>
              <a:ea typeface="Raleway"/>
              <a:cs typeface="Raleway"/>
              <a:sym typeface="Raleway"/>
            </a:endParaRPr>
          </a:p>
          <a:p>
            <a:pPr marL="0" marR="0" lvl="0" indent="0" algn="l" rtl="0">
              <a:lnSpc>
                <a:spcPct val="168500"/>
              </a:lnSpc>
              <a:spcBef>
                <a:spcPts val="0"/>
              </a:spcBef>
              <a:spcAft>
                <a:spcPts val="0"/>
              </a:spcAft>
              <a:buNone/>
            </a:pPr>
            <a:endParaRPr sz="3108">
              <a:solidFill>
                <a:srgbClr val="EBEFFE"/>
              </a:solidFill>
              <a:latin typeface="Raleway"/>
              <a:ea typeface="Raleway"/>
              <a:cs typeface="Raleway"/>
              <a:sym typeface="Raleway"/>
            </a:endParaRPr>
          </a:p>
        </p:txBody>
      </p:sp>
      <p:grpSp>
        <p:nvGrpSpPr>
          <p:cNvPr id="437" name="Google Shape;437;p34"/>
          <p:cNvGrpSpPr/>
          <p:nvPr/>
        </p:nvGrpSpPr>
        <p:grpSpPr>
          <a:xfrm>
            <a:off x="623725" y="4610100"/>
            <a:ext cx="5779931" cy="1796071"/>
            <a:chOff x="0" y="-9525"/>
            <a:chExt cx="7706575" cy="2394760"/>
          </a:xfrm>
        </p:grpSpPr>
        <p:sp>
          <p:nvSpPr>
            <p:cNvPr id="438" name="Google Shape;438;p34"/>
            <p:cNvSpPr txBox="1"/>
            <p:nvPr/>
          </p:nvSpPr>
          <p:spPr>
            <a:xfrm>
              <a:off x="0" y="-9525"/>
              <a:ext cx="7706575" cy="124914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b="1">
                  <a:solidFill>
                    <a:srgbClr val="16325C"/>
                  </a:solidFill>
                  <a:latin typeface="Raleway"/>
                  <a:ea typeface="Raleway"/>
                  <a:cs typeface="Raleway"/>
                  <a:sym typeface="Raleway"/>
                </a:rPr>
                <a:t>WHO WE ARE</a:t>
              </a:r>
              <a:endParaRPr/>
            </a:p>
          </p:txBody>
        </p:sp>
        <p:sp>
          <p:nvSpPr>
            <p:cNvPr id="439" name="Google Shape;439;p34"/>
            <p:cNvSpPr txBox="1"/>
            <p:nvPr/>
          </p:nvSpPr>
          <p:spPr>
            <a:xfrm>
              <a:off x="0" y="1508157"/>
              <a:ext cx="7401775" cy="877078"/>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endParaRPr sz="4200">
                <a:solidFill>
                  <a:srgbClr val="16325C"/>
                </a:solidFill>
                <a:latin typeface="Raleway"/>
                <a:ea typeface="Raleway"/>
                <a:cs typeface="Raleway"/>
                <a:sym typeface="Raleway"/>
              </a:endParaRPr>
            </a:p>
          </p:txBody>
        </p:sp>
      </p:grpSp>
      <p:sp>
        <p:nvSpPr>
          <p:cNvPr id="440" name="Google Shape;440;p34"/>
          <p:cNvSpPr txBox="1"/>
          <p:nvPr/>
        </p:nvSpPr>
        <p:spPr>
          <a:xfrm>
            <a:off x="11887376" y="9633367"/>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chemeClr val="lt1"/>
                </a:solidFill>
                <a:latin typeface="Raleway"/>
                <a:ea typeface="Raleway"/>
                <a:cs typeface="Raleway"/>
                <a:sym typeface="Raleway"/>
              </a:rPr>
              <a:t>DarkSky International | 2024</a:t>
            </a:r>
            <a:endParaRPr/>
          </a:p>
        </p:txBody>
      </p:sp>
      <p:pic>
        <p:nvPicPr>
          <p:cNvPr id="441" name="Google Shape;441;p34"/>
          <p:cNvPicPr preferRelativeResize="0"/>
          <p:nvPr/>
        </p:nvPicPr>
        <p:blipFill>
          <a:blip r:embed="rId3">
            <a:alphaModFix/>
          </a:blip>
          <a:stretch>
            <a:fillRect/>
          </a:stretch>
        </p:blipFill>
        <p:spPr>
          <a:xfrm>
            <a:off x="756675" y="6909920"/>
            <a:ext cx="5715000" cy="18764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6"/>
        <p:cNvGrpSpPr/>
        <p:nvPr/>
      </p:nvGrpSpPr>
      <p:grpSpPr>
        <a:xfrm>
          <a:off x="0" y="0"/>
          <a:ext cx="0" cy="0"/>
          <a:chOff x="0" y="0"/>
          <a:chExt cx="0" cy="0"/>
        </a:xfrm>
      </p:grpSpPr>
      <p:sp>
        <p:nvSpPr>
          <p:cNvPr id="467" name="Google Shape;467;p37"/>
          <p:cNvSpPr/>
          <p:nvPr/>
        </p:nvSpPr>
        <p:spPr>
          <a:xfrm>
            <a:off x="-1" y="0"/>
            <a:ext cx="18288001" cy="10287000"/>
          </a:xfrm>
          <a:prstGeom prst="rect">
            <a:avLst/>
          </a:prstGeom>
          <a:solidFill>
            <a:srgbClr val="163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286871" y="278058"/>
            <a:ext cx="17696329" cy="935855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txBox="1"/>
          <p:nvPr/>
        </p:nvSpPr>
        <p:spPr>
          <a:xfrm>
            <a:off x="778205" y="518781"/>
            <a:ext cx="5532947" cy="118186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b="1" dirty="0">
                <a:solidFill>
                  <a:srgbClr val="16325C"/>
                </a:solidFill>
                <a:latin typeface="Raleway"/>
                <a:ea typeface="Raleway"/>
                <a:cs typeface="Raleway"/>
                <a:sym typeface="Raleway"/>
              </a:rPr>
              <a:t>THANK YOU! </a:t>
            </a:r>
            <a:endParaRPr dirty="0"/>
          </a:p>
        </p:txBody>
      </p:sp>
      <p:sp>
        <p:nvSpPr>
          <p:cNvPr id="477" name="Google Shape;477;p37"/>
          <p:cNvSpPr txBox="1"/>
          <p:nvPr/>
        </p:nvSpPr>
        <p:spPr>
          <a:xfrm>
            <a:off x="6598024" y="505776"/>
            <a:ext cx="4959512" cy="1151084"/>
          </a:xfrm>
          <a:prstGeom prst="rect">
            <a:avLst/>
          </a:prstGeom>
          <a:noFill/>
          <a:ln>
            <a:noFill/>
          </a:ln>
        </p:spPr>
        <p:txBody>
          <a:bodyPr spcFirstLastPara="1" wrap="square" lIns="0" tIns="0" rIns="0" bIns="0" anchor="t" anchorCtr="0">
            <a:spAutoFit/>
          </a:bodyPr>
          <a:lstStyle/>
          <a:p>
            <a:pPr marL="0" marR="0" lvl="0" indent="0" algn="r" rtl="0">
              <a:lnSpc>
                <a:spcPct val="170000"/>
              </a:lnSpc>
              <a:spcBef>
                <a:spcPts val="0"/>
              </a:spcBef>
              <a:spcAft>
                <a:spcPts val="0"/>
              </a:spcAft>
              <a:buNone/>
            </a:pPr>
            <a:r>
              <a:rPr lang="en-US" sz="4400" b="1" dirty="0">
                <a:solidFill>
                  <a:srgbClr val="16325C"/>
                </a:solidFill>
                <a:latin typeface="Raleway"/>
                <a:ea typeface="Raleway"/>
                <a:cs typeface="Raleway"/>
                <a:sym typeface="Raleway"/>
              </a:rPr>
              <a:t>nmdarksky.org</a:t>
            </a:r>
            <a:endParaRPr sz="4400" b="1" dirty="0"/>
          </a:p>
        </p:txBody>
      </p:sp>
      <p:sp>
        <p:nvSpPr>
          <p:cNvPr id="478" name="Google Shape;478;p37"/>
          <p:cNvSpPr txBox="1"/>
          <p:nvPr/>
        </p:nvSpPr>
        <p:spPr>
          <a:xfrm>
            <a:off x="658432" y="9862247"/>
            <a:ext cx="4573696" cy="28604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chemeClr val="lt1"/>
                </a:solidFill>
                <a:latin typeface="Raleway"/>
                <a:ea typeface="Raleway"/>
                <a:cs typeface="Raleway"/>
                <a:sym typeface="Raleway"/>
              </a:rPr>
              <a:t>Night photography: Bettymaya Foott</a:t>
            </a:r>
            <a:endParaRPr sz="1800" b="1">
              <a:solidFill>
                <a:schemeClr val="lt1"/>
              </a:solidFill>
              <a:latin typeface="Raleway"/>
              <a:ea typeface="Raleway"/>
              <a:cs typeface="Raleway"/>
              <a:sym typeface="Raleway"/>
            </a:endParaRPr>
          </a:p>
        </p:txBody>
      </p:sp>
      <p:sp>
        <p:nvSpPr>
          <p:cNvPr id="479" name="Google Shape;479;p37"/>
          <p:cNvSpPr txBox="1"/>
          <p:nvPr/>
        </p:nvSpPr>
        <p:spPr>
          <a:xfrm>
            <a:off x="11912776" y="973174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a:solidFill>
                  <a:schemeClr val="lt1"/>
                </a:solidFill>
                <a:latin typeface="Raleway"/>
                <a:ea typeface="Raleway"/>
                <a:cs typeface="Raleway"/>
                <a:sym typeface="Raleway"/>
              </a:rPr>
              <a:t>DarkSky International | 2024</a:t>
            </a:r>
            <a:endParaRPr/>
          </a:p>
        </p:txBody>
      </p:sp>
      <p:pic>
        <p:nvPicPr>
          <p:cNvPr id="3" name="Picture 2" descr="Graphical user interface&#10;&#10;Description automatically generated with low confidence">
            <a:extLst>
              <a:ext uri="{FF2B5EF4-FFF2-40B4-BE49-F238E27FC236}">
                <a16:creationId xmlns:a16="http://schemas.microsoft.com/office/drawing/2014/main" id="{D8F0384D-8857-9507-641D-657EB8A544FA}"/>
              </a:ext>
            </a:extLst>
          </p:cNvPr>
          <p:cNvPicPr>
            <a:picLocks noChangeAspect="1"/>
          </p:cNvPicPr>
          <p:nvPr/>
        </p:nvPicPr>
        <p:blipFill>
          <a:blip r:embed="rId4"/>
          <a:stretch>
            <a:fillRect/>
          </a:stretch>
        </p:blipFill>
        <p:spPr>
          <a:xfrm>
            <a:off x="2202646" y="1644661"/>
            <a:ext cx="13882707" cy="78090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FFE"/>
        </a:solidFill>
        <a:effectLst/>
      </p:bgPr>
    </p:bg>
    <p:spTree>
      <p:nvGrpSpPr>
        <p:cNvPr id="1" name="Shape 128"/>
        <p:cNvGrpSpPr/>
        <p:nvPr/>
      </p:nvGrpSpPr>
      <p:grpSpPr>
        <a:xfrm>
          <a:off x="0" y="0"/>
          <a:ext cx="0" cy="0"/>
          <a:chOff x="0" y="0"/>
          <a:chExt cx="0" cy="0"/>
        </a:xfrm>
      </p:grpSpPr>
      <p:pic>
        <p:nvPicPr>
          <p:cNvPr id="3" name="Picture 2" descr="A picture containing dark, night sky, outdoor object, night&#10;&#10;Description automatically generated">
            <a:extLst>
              <a:ext uri="{FF2B5EF4-FFF2-40B4-BE49-F238E27FC236}">
                <a16:creationId xmlns:a16="http://schemas.microsoft.com/office/drawing/2014/main" id="{A9884DBC-7774-0FBB-E419-D2D7B6257304}"/>
              </a:ext>
            </a:extLst>
          </p:cNvPr>
          <p:cNvPicPr>
            <a:picLocks noChangeAspect="1"/>
          </p:cNvPicPr>
          <p:nvPr/>
        </p:nvPicPr>
        <p:blipFill>
          <a:blip r:embed="rId3"/>
          <a:stretch>
            <a:fillRect/>
          </a:stretch>
        </p:blipFill>
        <p:spPr>
          <a:xfrm>
            <a:off x="0" y="-3429000"/>
            <a:ext cx="18288000" cy="13716000"/>
          </a:xfrm>
          <a:prstGeom prst="rect">
            <a:avLst/>
          </a:prstGeom>
        </p:spPr>
      </p:pic>
      <p:sp>
        <p:nvSpPr>
          <p:cNvPr id="131" name="Google Shape;131;p5"/>
          <p:cNvSpPr txBox="1"/>
          <p:nvPr/>
        </p:nvSpPr>
        <p:spPr>
          <a:xfrm>
            <a:off x="3821268" y="1767026"/>
            <a:ext cx="10009031" cy="680085"/>
          </a:xfrm>
          <a:prstGeom prst="rect">
            <a:avLst/>
          </a:prstGeom>
          <a:noFill/>
          <a:ln>
            <a:noFill/>
          </a:ln>
        </p:spPr>
        <p:txBody>
          <a:bodyPr spcFirstLastPara="1" wrap="square" lIns="0" tIns="0" rIns="0" bIns="0" anchor="t" anchorCtr="0">
            <a:spAutoFit/>
          </a:bodyPr>
          <a:lstStyle/>
          <a:p>
            <a:pPr marL="0" marR="0" lvl="0" indent="0" algn="l" rtl="0">
              <a:lnSpc>
                <a:spcPct val="303333"/>
              </a:lnSpc>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5"/>
          <p:cNvSpPr txBox="1"/>
          <p:nvPr/>
        </p:nvSpPr>
        <p:spPr>
          <a:xfrm>
            <a:off x="11915501" y="9939743"/>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lt1"/>
                </a:solidFill>
                <a:latin typeface="Raleway"/>
                <a:ea typeface="Raleway"/>
                <a:cs typeface="Raleway"/>
                <a:sym typeface="Raleway"/>
              </a:rPr>
              <a:t>DarkSky</a:t>
            </a:r>
            <a:r>
              <a:rPr lang="en-US" sz="1800" b="1" dirty="0">
                <a:solidFill>
                  <a:schemeClr val="lt1"/>
                </a:solidFill>
                <a:latin typeface="Raleway"/>
                <a:ea typeface="Raleway"/>
                <a:cs typeface="Raleway"/>
                <a:sym typeface="Raleway"/>
              </a:rPr>
              <a:t> International | 2024</a:t>
            </a:r>
            <a:endParaRPr dirty="0"/>
          </a:p>
        </p:txBody>
      </p:sp>
      <p:sp>
        <p:nvSpPr>
          <p:cNvPr id="130" name="Google Shape;130;p5"/>
          <p:cNvSpPr txBox="1"/>
          <p:nvPr/>
        </p:nvSpPr>
        <p:spPr>
          <a:xfrm>
            <a:off x="11225048" y="1402335"/>
            <a:ext cx="4495977" cy="118186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b="1" dirty="0">
                <a:solidFill>
                  <a:srgbClr val="FFFFFF"/>
                </a:solidFill>
                <a:latin typeface="Raleway"/>
                <a:ea typeface="Raleway"/>
                <a:cs typeface="Raleway"/>
                <a:sym typeface="Raleway"/>
              </a:rPr>
              <a:t>SKYGLOW</a:t>
            </a:r>
            <a:endParaRPr dirty="0"/>
          </a:p>
        </p:txBody>
      </p:sp>
      <p:sp>
        <p:nvSpPr>
          <p:cNvPr id="5" name="Google Shape;153;p7">
            <a:extLst>
              <a:ext uri="{FF2B5EF4-FFF2-40B4-BE49-F238E27FC236}">
                <a16:creationId xmlns:a16="http://schemas.microsoft.com/office/drawing/2014/main" id="{9FC19FEA-6D31-A088-8DF0-C9CF4DF1F942}"/>
              </a:ext>
            </a:extLst>
          </p:cNvPr>
          <p:cNvSpPr/>
          <p:nvPr/>
        </p:nvSpPr>
        <p:spPr>
          <a:xfrm>
            <a:off x="11225048" y="2860291"/>
            <a:ext cx="7359374" cy="41767"/>
          </a:xfrm>
          <a:prstGeom prst="rect">
            <a:avLst/>
          </a:prstGeom>
          <a:solidFill>
            <a:srgbClr val="FFFFFF">
              <a:alpha val="6941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6"/>
          <p:cNvSpPr txBox="1"/>
          <p:nvPr/>
        </p:nvSpPr>
        <p:spPr>
          <a:xfrm>
            <a:off x="12279468" y="1713549"/>
            <a:ext cx="10447181" cy="9810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b="1">
                <a:solidFill>
                  <a:srgbClr val="FFFFFF"/>
                </a:solidFill>
                <a:latin typeface="Raleway"/>
                <a:ea typeface="Raleway"/>
                <a:cs typeface="Raleway"/>
                <a:sym typeface="Raleway"/>
              </a:rPr>
              <a:t>GLARE</a:t>
            </a:r>
            <a:endParaRPr/>
          </a:p>
        </p:txBody>
      </p:sp>
      <p:sp>
        <p:nvSpPr>
          <p:cNvPr id="141" name="Google Shape;141;p6"/>
          <p:cNvSpPr txBox="1"/>
          <p:nvPr/>
        </p:nvSpPr>
        <p:spPr>
          <a:xfrm>
            <a:off x="12279468" y="2854432"/>
            <a:ext cx="10009031" cy="680085"/>
          </a:xfrm>
          <a:prstGeom prst="rect">
            <a:avLst/>
          </a:prstGeom>
          <a:noFill/>
          <a:ln>
            <a:noFill/>
          </a:ln>
        </p:spPr>
        <p:txBody>
          <a:bodyPr spcFirstLastPara="1" wrap="square" lIns="0" tIns="0" rIns="0" bIns="0" anchor="t" anchorCtr="0">
            <a:spAutoFit/>
          </a:bodyPr>
          <a:lstStyle/>
          <a:p>
            <a:pPr marL="0" marR="0" lvl="0" indent="0" algn="l" rtl="0">
              <a:lnSpc>
                <a:spcPct val="303333"/>
              </a:lnSpc>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6"/>
          <p:cNvSpPr txBox="1"/>
          <p:nvPr/>
        </p:nvSpPr>
        <p:spPr>
          <a:xfrm>
            <a:off x="12279468" y="4284034"/>
            <a:ext cx="9056531" cy="557213"/>
          </a:xfrm>
          <a:prstGeom prst="rect">
            <a:avLst/>
          </a:prstGeom>
          <a:noFill/>
          <a:ln>
            <a:noFill/>
          </a:ln>
        </p:spPr>
        <p:txBody>
          <a:bodyPr spcFirstLastPara="1" wrap="square" lIns="0" tIns="0" rIns="0" bIns="0" anchor="t" anchorCtr="0">
            <a:spAutoFit/>
          </a:bodyPr>
          <a:lstStyle/>
          <a:p>
            <a:pPr marL="0" marR="0" lvl="0" indent="0" algn="l" rtl="0">
              <a:lnSpc>
                <a:spcPct val="262055"/>
              </a:lnSpc>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6"/>
          <p:cNvSpPr/>
          <p:nvPr/>
        </p:nvSpPr>
        <p:spPr>
          <a:xfrm>
            <a:off x="12279468" y="2902057"/>
            <a:ext cx="10445482" cy="41767"/>
          </a:xfrm>
          <a:prstGeom prst="rect">
            <a:avLst/>
          </a:prstGeom>
          <a:solidFill>
            <a:srgbClr val="FFFFFF">
              <a:alpha val="6941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txBox="1"/>
          <p:nvPr/>
        </p:nvSpPr>
        <p:spPr>
          <a:xfrm>
            <a:off x="11888206" y="9886335"/>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lt1"/>
                </a:solidFill>
                <a:latin typeface="Raleway"/>
                <a:ea typeface="Raleway"/>
                <a:cs typeface="Raleway"/>
                <a:sym typeface="Raleway"/>
              </a:rPr>
              <a:t>DarkSky</a:t>
            </a:r>
            <a:r>
              <a:rPr lang="en-US" sz="1800" b="1" dirty="0">
                <a:solidFill>
                  <a:schemeClr val="lt1"/>
                </a:solidFill>
                <a:latin typeface="Raleway"/>
                <a:ea typeface="Raleway"/>
                <a:cs typeface="Raleway"/>
                <a:sym typeface="Raleway"/>
              </a:rPr>
              <a:t> International | 2024</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7"/>
          <p:cNvSpPr txBox="1"/>
          <p:nvPr/>
        </p:nvSpPr>
        <p:spPr>
          <a:xfrm>
            <a:off x="11225048" y="1620347"/>
            <a:ext cx="10447181" cy="9810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b="1">
                <a:solidFill>
                  <a:srgbClr val="FFFFFF"/>
                </a:solidFill>
                <a:latin typeface="Raleway"/>
                <a:ea typeface="Raleway"/>
                <a:cs typeface="Raleway"/>
                <a:sym typeface="Raleway"/>
              </a:rPr>
              <a:t>LIGHT TRESPASS</a:t>
            </a:r>
            <a:endParaRPr/>
          </a:p>
        </p:txBody>
      </p:sp>
      <p:sp>
        <p:nvSpPr>
          <p:cNvPr id="151" name="Google Shape;151;p7"/>
          <p:cNvSpPr txBox="1"/>
          <p:nvPr/>
        </p:nvSpPr>
        <p:spPr>
          <a:xfrm>
            <a:off x="12279468" y="2854432"/>
            <a:ext cx="10009031" cy="680085"/>
          </a:xfrm>
          <a:prstGeom prst="rect">
            <a:avLst/>
          </a:prstGeom>
          <a:noFill/>
          <a:ln>
            <a:noFill/>
          </a:ln>
        </p:spPr>
        <p:txBody>
          <a:bodyPr spcFirstLastPara="1" wrap="square" lIns="0" tIns="0" rIns="0" bIns="0" anchor="t" anchorCtr="0">
            <a:spAutoFit/>
          </a:bodyPr>
          <a:lstStyle/>
          <a:p>
            <a:pPr marL="0" marR="0" lvl="0" indent="0" algn="l" rtl="0">
              <a:lnSpc>
                <a:spcPct val="303333"/>
              </a:lnSpc>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7"/>
          <p:cNvSpPr txBox="1"/>
          <p:nvPr/>
        </p:nvSpPr>
        <p:spPr>
          <a:xfrm>
            <a:off x="12279468" y="4284034"/>
            <a:ext cx="9056531" cy="557213"/>
          </a:xfrm>
          <a:prstGeom prst="rect">
            <a:avLst/>
          </a:prstGeom>
          <a:noFill/>
          <a:ln>
            <a:noFill/>
          </a:ln>
        </p:spPr>
        <p:txBody>
          <a:bodyPr spcFirstLastPara="1" wrap="square" lIns="0" tIns="0" rIns="0" bIns="0" anchor="t" anchorCtr="0">
            <a:spAutoFit/>
          </a:bodyPr>
          <a:lstStyle/>
          <a:p>
            <a:pPr marL="0" marR="0" lvl="0" indent="0" algn="l" rtl="0">
              <a:lnSpc>
                <a:spcPct val="262055"/>
              </a:lnSpc>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7"/>
          <p:cNvSpPr/>
          <p:nvPr/>
        </p:nvSpPr>
        <p:spPr>
          <a:xfrm>
            <a:off x="11225048" y="2860291"/>
            <a:ext cx="7359374" cy="41767"/>
          </a:xfrm>
          <a:prstGeom prst="rect">
            <a:avLst/>
          </a:prstGeom>
          <a:solidFill>
            <a:srgbClr val="FFFFFF">
              <a:alpha val="6941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txBox="1"/>
          <p:nvPr/>
        </p:nvSpPr>
        <p:spPr>
          <a:xfrm>
            <a:off x="11915501" y="9900618"/>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chemeClr val="lt1"/>
                </a:solidFill>
                <a:latin typeface="Raleway"/>
                <a:ea typeface="Raleway"/>
                <a:cs typeface="Raleway"/>
                <a:sym typeface="Raleway"/>
              </a:rPr>
              <a:t>DarkSky</a:t>
            </a:r>
            <a:r>
              <a:rPr lang="en-US" sz="1800" b="1" dirty="0">
                <a:solidFill>
                  <a:schemeClr val="lt1"/>
                </a:solidFill>
                <a:latin typeface="Raleway"/>
                <a:ea typeface="Raleway"/>
                <a:cs typeface="Raleway"/>
                <a:sym typeface="Raleway"/>
              </a:rPr>
              <a:t> International | 2024</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grpSp>
        <p:nvGrpSpPr>
          <p:cNvPr id="160" name="Google Shape;160;p8"/>
          <p:cNvGrpSpPr/>
          <p:nvPr/>
        </p:nvGrpSpPr>
        <p:grpSpPr>
          <a:xfrm>
            <a:off x="3006008" y="5332806"/>
            <a:ext cx="12275981" cy="1809983"/>
            <a:chOff x="0" y="-57150"/>
            <a:chExt cx="16367975" cy="2413310"/>
          </a:xfrm>
        </p:grpSpPr>
        <p:sp>
          <p:nvSpPr>
            <p:cNvPr id="161" name="Google Shape;161;p8"/>
            <p:cNvSpPr txBox="1"/>
            <p:nvPr/>
          </p:nvSpPr>
          <p:spPr>
            <a:xfrm>
              <a:off x="914400" y="1466659"/>
              <a:ext cx="14539175" cy="730029"/>
            </a:xfrm>
            <a:prstGeom prst="rect">
              <a:avLst/>
            </a:prstGeom>
            <a:noFill/>
            <a:ln>
              <a:noFill/>
            </a:ln>
          </p:spPr>
          <p:txBody>
            <a:bodyPr spcFirstLastPara="1" wrap="square" lIns="0" tIns="0" rIns="0" bIns="0" anchor="t" anchorCtr="0">
              <a:spAutoFit/>
            </a:bodyPr>
            <a:lstStyle/>
            <a:p>
              <a:pPr marL="0" marR="0" lvl="0" indent="0" algn="ctr" rtl="0">
                <a:lnSpc>
                  <a:spcPct val="170000"/>
                </a:lnSpc>
                <a:spcBef>
                  <a:spcPts val="0"/>
                </a:spcBef>
                <a:spcAft>
                  <a:spcPts val="0"/>
                </a:spcAft>
                <a:buNone/>
              </a:pPr>
              <a:endParaRPr sz="2800">
                <a:solidFill>
                  <a:srgbClr val="16325C"/>
                </a:solidFill>
                <a:latin typeface="Raleway"/>
                <a:ea typeface="Raleway"/>
                <a:cs typeface="Raleway"/>
                <a:sym typeface="Raleway"/>
              </a:endParaRPr>
            </a:p>
          </p:txBody>
        </p:sp>
        <p:sp>
          <p:nvSpPr>
            <p:cNvPr id="162" name="Google Shape;162;p8"/>
            <p:cNvSpPr txBox="1"/>
            <p:nvPr/>
          </p:nvSpPr>
          <p:spPr>
            <a:xfrm>
              <a:off x="0" y="-57150"/>
              <a:ext cx="16367975" cy="24133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5600">
                  <a:solidFill>
                    <a:srgbClr val="16325C"/>
                  </a:solidFill>
                  <a:latin typeface="Raleway"/>
                  <a:ea typeface="Raleway"/>
                  <a:cs typeface="Raleway"/>
                  <a:sym typeface="Raleway"/>
                </a:rPr>
                <a:t>LIGHT POLLUTION CONSEQUENCES </a:t>
              </a:r>
              <a:endParaRPr/>
            </a:p>
          </p:txBody>
        </p:sp>
      </p:grpSp>
      <p:pic>
        <p:nvPicPr>
          <p:cNvPr id="163" name="Google Shape;163;p8"/>
          <p:cNvPicPr preferRelativeResize="0"/>
          <p:nvPr/>
        </p:nvPicPr>
        <p:blipFill rotWithShape="1">
          <a:blip r:embed="rId3">
            <a:alphaModFix/>
          </a:blip>
          <a:srcRect t="13584" b="13583"/>
          <a:stretch/>
        </p:blipFill>
        <p:spPr>
          <a:xfrm>
            <a:off x="-1" y="-1"/>
            <a:ext cx="18288001" cy="2791473"/>
          </a:xfrm>
          <a:prstGeom prst="rect">
            <a:avLst/>
          </a:prstGeom>
          <a:noFill/>
          <a:ln>
            <a:noFill/>
          </a:ln>
        </p:spPr>
      </p:pic>
      <p:sp>
        <p:nvSpPr>
          <p:cNvPr id="164" name="Google Shape;164;p8"/>
          <p:cNvSpPr txBox="1"/>
          <p:nvPr/>
        </p:nvSpPr>
        <p:spPr>
          <a:xfrm>
            <a:off x="12088504" y="9824682"/>
            <a:ext cx="5716800" cy="277200"/>
          </a:xfrm>
          <a:prstGeom prst="rect">
            <a:avLst/>
          </a:prstGeom>
          <a:noFill/>
          <a:ln>
            <a:noFill/>
          </a:ln>
        </p:spPr>
        <p:txBody>
          <a:bodyPr spcFirstLastPara="1" wrap="square" lIns="0" tIns="0" rIns="0" bIns="0" anchor="t" anchorCtr="0">
            <a:spAutoFit/>
          </a:bodyPr>
          <a:lstStyle/>
          <a:p>
            <a:pPr marL="0" marR="0" lvl="0" indent="0" algn="r" rtl="0">
              <a:lnSpc>
                <a:spcPct val="135000"/>
              </a:lnSpc>
              <a:spcBef>
                <a:spcPts val="0"/>
              </a:spcBef>
              <a:spcAft>
                <a:spcPts val="0"/>
              </a:spcAft>
              <a:buNone/>
            </a:pPr>
            <a:r>
              <a:rPr lang="en-US" sz="1800" b="1" dirty="0" err="1">
                <a:solidFill>
                  <a:srgbClr val="16325C"/>
                </a:solidFill>
                <a:latin typeface="Raleway"/>
                <a:ea typeface="Raleway"/>
                <a:cs typeface="Raleway"/>
                <a:sym typeface="Raleway"/>
              </a:rPr>
              <a:t>DarkSky</a:t>
            </a:r>
            <a:r>
              <a:rPr lang="en-US" sz="1800" b="1" dirty="0">
                <a:solidFill>
                  <a:srgbClr val="16325C"/>
                </a:solidFill>
                <a:latin typeface="Raleway"/>
                <a:ea typeface="Raleway"/>
                <a:cs typeface="Raleway"/>
                <a:sym typeface="Raleway"/>
              </a:rPr>
              <a:t> International | 2024</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p:nvPr/>
        </p:nvSpPr>
        <p:spPr>
          <a:xfrm>
            <a:off x="2667000" y="4152900"/>
            <a:ext cx="12790331" cy="93686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400" b="1">
                <a:solidFill>
                  <a:srgbClr val="16325C"/>
                </a:solidFill>
                <a:latin typeface="Raleway"/>
                <a:ea typeface="Raleway"/>
                <a:cs typeface="Raleway"/>
                <a:sym typeface="Raleway"/>
              </a:rPr>
              <a:t>ECOLOGICAL</a:t>
            </a:r>
            <a:r>
              <a:rPr lang="en-US" sz="6400" b="1">
                <a:solidFill>
                  <a:srgbClr val="364182"/>
                </a:solidFill>
                <a:latin typeface="Raleway"/>
                <a:ea typeface="Raleway"/>
                <a:cs typeface="Raleway"/>
                <a:sym typeface="Raleway"/>
              </a:rPr>
              <a:t> </a:t>
            </a:r>
            <a:r>
              <a:rPr lang="en-US" sz="6400" b="1">
                <a:solidFill>
                  <a:srgbClr val="16325C"/>
                </a:solidFill>
                <a:latin typeface="Raleway"/>
                <a:ea typeface="Raleway"/>
                <a:cs typeface="Raleway"/>
                <a:sym typeface="Raleway"/>
              </a:rPr>
              <a:t>IMPACTS</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DADDC8A8526F4FB48362E6AA0B8A80" ma:contentTypeVersion="17" ma:contentTypeDescription="Create a new document." ma:contentTypeScope="" ma:versionID="12aaab18d4b56612601ea56574fc6251">
  <xsd:schema xmlns:xsd="http://www.w3.org/2001/XMLSchema" xmlns:xs="http://www.w3.org/2001/XMLSchema" xmlns:p="http://schemas.microsoft.com/office/2006/metadata/properties" xmlns:ns1="http://schemas.microsoft.com/sharepoint/v3" xmlns:ns2="f8a877f2-9f1b-42f2-87a6-23c656ea4521" xmlns:ns3="af02f414-53e7-4912-ab96-f73c0f8056de" targetNamespace="http://schemas.microsoft.com/office/2006/metadata/properties" ma:root="true" ma:fieldsID="135fb37096f9e385e17309062237c1ff" ns1:_="" ns2:_="" ns3:_="">
    <xsd:import namespace="http://schemas.microsoft.com/sharepoint/v3"/>
    <xsd:import namespace="f8a877f2-9f1b-42f2-87a6-23c656ea4521"/>
    <xsd:import namespace="af02f414-53e7-4912-ab96-f73c0f8056d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a877f2-9f1b-42f2-87a6-23c656ea45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02f414-53e7-4912-ab96-f73c0f8056d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e663754-8c71-4e26-91e9-b3d16fc35a50}" ma:internalName="TaxCatchAll" ma:showField="CatchAllData" ma:web="af02f414-53e7-4912-ab96-f73c0f8056de">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f02f414-53e7-4912-ab96-f73c0f8056de" xsi:nil="true"/>
    <_ip_UnifiedCompliancePolicyProperties xmlns="http://schemas.microsoft.com/sharepoint/v3" xsi:nil="true"/>
    <lcf76f155ced4ddcb4097134ff3c332f xmlns="f8a877f2-9f1b-42f2-87a6-23c656ea452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2AF865-B8E5-426E-9DE3-B1A85AB496A0}">
  <ds:schemaRefs>
    <ds:schemaRef ds:uri="http://schemas.microsoft.com/sharepoint/v3/contenttype/forms"/>
  </ds:schemaRefs>
</ds:datastoreItem>
</file>

<file path=customXml/itemProps2.xml><?xml version="1.0" encoding="utf-8"?>
<ds:datastoreItem xmlns:ds="http://schemas.openxmlformats.org/officeDocument/2006/customXml" ds:itemID="{03437825-B759-4B20-90E7-18D06F5F18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8a877f2-9f1b-42f2-87a6-23c656ea4521"/>
    <ds:schemaRef ds:uri="af02f414-53e7-4912-ab96-f73c0f8056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EC73D4-4A87-4E20-A368-13FAC6CEFD1E}">
  <ds:schemaRefs>
    <ds:schemaRef ds:uri="http://www.w3.org/XML/1998/namespace"/>
    <ds:schemaRef ds:uri="http://schemas.microsoft.com/office/infopath/2007/PartnerControls"/>
    <ds:schemaRef ds:uri="http://purl.org/dc/term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2006/metadata/properties"/>
    <ds:schemaRef ds:uri="af02f414-53e7-4912-ab96-f73c0f8056de"/>
    <ds:schemaRef ds:uri="f8a877f2-9f1b-42f2-87a6-23c656ea4521"/>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2739</TotalTime>
  <Words>2897</Words>
  <Application>Microsoft Office PowerPoint</Application>
  <PresentationFormat>Custom</PresentationFormat>
  <Paragraphs>229</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Raleway</vt:lpstr>
      <vt:lpstr>Arial</vt:lpstr>
      <vt:lpstr>Myanmar Text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Day length is a cue for timing of migration • Sky glow affects navigation • Attraction, capture, and collision</vt:lpstr>
      <vt:lpstr>PowerPoint Presentation</vt:lpstr>
      <vt:lpstr>PowerPoint Presentation</vt:lpstr>
      <vt:lpstr>PowerPoint Presentation</vt:lpstr>
      <vt:lpstr>PowerPoint Presentation</vt:lpstr>
      <vt:lpstr>PowerPoint Presentation</vt:lpstr>
      <vt:lpstr>PowerPoint Presentation</vt:lpstr>
      <vt:lpstr>Concerns about LED street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Cutler, Patricia L CIV USA IMCOM</dc:creator>
  <cp:lastModifiedBy>Patricia</cp:lastModifiedBy>
  <cp:revision>48</cp:revision>
  <cp:lastPrinted>2024-03-20T19:09:37Z</cp:lastPrinted>
  <dcterms:created xsi:type="dcterms:W3CDTF">2006-08-16T00:00:00Z</dcterms:created>
  <dcterms:modified xsi:type="dcterms:W3CDTF">2024-03-20T19:53:20Z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0x010100BEDADDC8A8526F4FB48362E6AA0B8A80</vt:lpwstr>
  </property>
</Properties>
</file>