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5" r:id="rId6"/>
    <p:sldMasterId id="2147483687" r:id="rId7"/>
  </p:sldMasterIdLst>
  <p:notesMasterIdLst>
    <p:notesMasterId r:id="rId57"/>
  </p:notesMasterIdLst>
  <p:sldIdLst>
    <p:sldId id="256" r:id="rId8"/>
    <p:sldId id="571" r:id="rId9"/>
    <p:sldId id="258" r:id="rId10"/>
    <p:sldId id="259" r:id="rId11"/>
    <p:sldId id="257" r:id="rId12"/>
    <p:sldId id="550" r:id="rId13"/>
    <p:sldId id="289" r:id="rId14"/>
    <p:sldId id="563" r:id="rId15"/>
    <p:sldId id="560" r:id="rId16"/>
    <p:sldId id="556" r:id="rId17"/>
    <p:sldId id="320" r:id="rId18"/>
    <p:sldId id="559" r:id="rId19"/>
    <p:sldId id="549" r:id="rId20"/>
    <p:sldId id="359" r:id="rId21"/>
    <p:sldId id="568" r:id="rId22"/>
    <p:sldId id="566" r:id="rId23"/>
    <p:sldId id="498" r:id="rId24"/>
    <p:sldId id="565" r:id="rId25"/>
    <p:sldId id="522" r:id="rId26"/>
    <p:sldId id="506" r:id="rId27"/>
    <p:sldId id="561" r:id="rId28"/>
    <p:sldId id="562" r:id="rId29"/>
    <p:sldId id="500" r:id="rId30"/>
    <p:sldId id="569" r:id="rId31"/>
    <p:sldId id="570" r:id="rId32"/>
    <p:sldId id="553" r:id="rId33"/>
    <p:sldId id="558" r:id="rId34"/>
    <p:sldId id="572" r:id="rId35"/>
    <p:sldId id="573" r:id="rId36"/>
    <p:sldId id="574" r:id="rId37"/>
    <p:sldId id="575" r:id="rId38"/>
    <p:sldId id="576" r:id="rId39"/>
    <p:sldId id="261" r:id="rId40"/>
    <p:sldId id="262" r:id="rId41"/>
    <p:sldId id="263" r:id="rId42"/>
    <p:sldId id="264" r:id="rId43"/>
    <p:sldId id="265" r:id="rId44"/>
    <p:sldId id="266" r:id="rId45"/>
    <p:sldId id="267" r:id="rId46"/>
    <p:sldId id="268" r:id="rId47"/>
    <p:sldId id="269" r:id="rId48"/>
    <p:sldId id="270" r:id="rId49"/>
    <p:sldId id="271" r:id="rId50"/>
    <p:sldId id="272" r:id="rId51"/>
    <p:sldId id="260" r:id="rId52"/>
    <p:sldId id="577" r:id="rId53"/>
    <p:sldId id="578" r:id="rId54"/>
    <p:sldId id="579" r:id="rId55"/>
    <p:sldId id="58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E058C-33C9-4C45-9B0C-17B7C13C60FB}" v="8" dt="2025-11-17T17:53:31.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186" autoAdjust="0"/>
  </p:normalViewPr>
  <p:slideViewPr>
    <p:cSldViewPr snapToGrid="0">
      <p:cViewPr varScale="1">
        <p:scale>
          <a:sx n="84" d="100"/>
          <a:sy n="84"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arson, Georgina (Gina)" userId="297b72ad-c67f-4f08-8587-0f04f33b002e" providerId="ADAL" clId="{842E058C-33C9-4C45-9B0C-17B7C13C60FB}"/>
    <pc:docChg chg="custSel addSld delSld modSld">
      <pc:chgData name="Pearson, Georgina (Gina)" userId="297b72ad-c67f-4f08-8587-0f04f33b002e" providerId="ADAL" clId="{842E058C-33C9-4C45-9B0C-17B7C13C60FB}" dt="2025-11-17T17:53:31.298" v="240"/>
      <pc:docMkLst>
        <pc:docMk/>
      </pc:docMkLst>
      <pc:sldChg chg="add">
        <pc:chgData name="Pearson, Georgina (Gina)" userId="297b72ad-c67f-4f08-8587-0f04f33b002e" providerId="ADAL" clId="{842E058C-33C9-4C45-9B0C-17B7C13C60FB}" dt="2025-11-17T17:53:14.839" v="239"/>
        <pc:sldMkLst>
          <pc:docMk/>
          <pc:sldMk cId="0" sldId="271"/>
        </pc:sldMkLst>
      </pc:sldChg>
      <pc:sldChg chg="add">
        <pc:chgData name="Pearson, Georgina (Gina)" userId="297b72ad-c67f-4f08-8587-0f04f33b002e" providerId="ADAL" clId="{842E058C-33C9-4C45-9B0C-17B7C13C60FB}" dt="2025-11-17T17:53:31.298" v="240"/>
        <pc:sldMkLst>
          <pc:docMk/>
          <pc:sldMk cId="0" sldId="272"/>
        </pc:sldMkLst>
      </pc:sldChg>
      <pc:sldChg chg="modNotesTx">
        <pc:chgData name="Pearson, Georgina (Gina)" userId="297b72ad-c67f-4f08-8587-0f04f33b002e" providerId="ADAL" clId="{842E058C-33C9-4C45-9B0C-17B7C13C60FB}" dt="2025-11-17T16:18:28.261" v="1"/>
        <pc:sldMkLst>
          <pc:docMk/>
          <pc:sldMk cId="2166243574" sldId="550"/>
        </pc:sldMkLst>
      </pc:sldChg>
      <pc:sldChg chg="modNotesTx">
        <pc:chgData name="Pearson, Georgina (Gina)" userId="297b72ad-c67f-4f08-8587-0f04f33b002e" providerId="ADAL" clId="{842E058C-33C9-4C45-9B0C-17B7C13C60FB}" dt="2025-11-17T16:40:15.753" v="234" actId="20577"/>
        <pc:sldMkLst>
          <pc:docMk/>
          <pc:sldMk cId="3328239050" sldId="556"/>
        </pc:sldMkLst>
      </pc:sldChg>
      <pc:sldChg chg="add">
        <pc:chgData name="Pearson, Georgina (Gina)" userId="297b72ad-c67f-4f08-8587-0f04f33b002e" providerId="ADAL" clId="{842E058C-33C9-4C45-9B0C-17B7C13C60FB}" dt="2025-11-17T16:42:39.391" v="236"/>
        <pc:sldMkLst>
          <pc:docMk/>
          <pc:sldMk cId="224942953" sldId="559"/>
        </pc:sldMkLst>
      </pc:sldChg>
      <pc:sldChg chg="modNotesTx">
        <pc:chgData name="Pearson, Georgina (Gina)" userId="297b72ad-c67f-4f08-8587-0f04f33b002e" providerId="ADAL" clId="{842E058C-33C9-4C45-9B0C-17B7C13C60FB}" dt="2025-11-17T16:23:21.933" v="6"/>
        <pc:sldMkLst>
          <pc:docMk/>
          <pc:sldMk cId="1044384707" sldId="560"/>
        </pc:sldMkLst>
      </pc:sldChg>
      <pc:sldChg chg="modNotesTx">
        <pc:chgData name="Pearson, Georgina (Gina)" userId="297b72ad-c67f-4f08-8587-0f04f33b002e" providerId="ADAL" clId="{842E058C-33C9-4C45-9B0C-17B7C13C60FB}" dt="2025-11-17T16:33:47.311" v="148" actId="20577"/>
        <pc:sldMkLst>
          <pc:docMk/>
          <pc:sldMk cId="3665161824" sldId="563"/>
        </pc:sldMkLst>
      </pc:sldChg>
      <pc:sldChg chg="del">
        <pc:chgData name="Pearson, Georgina (Gina)" userId="297b72ad-c67f-4f08-8587-0f04f33b002e" providerId="ADAL" clId="{842E058C-33C9-4C45-9B0C-17B7C13C60FB}" dt="2025-11-17T16:42:49.125" v="238" actId="47"/>
        <pc:sldMkLst>
          <pc:docMk/>
          <pc:sldMk cId="4270733719" sldId="564"/>
        </pc:sldMkLst>
      </pc:sldChg>
      <pc:sldChg chg="new del">
        <pc:chgData name="Pearson, Georgina (Gina)" userId="297b72ad-c67f-4f08-8587-0f04f33b002e" providerId="ADAL" clId="{842E058C-33C9-4C45-9B0C-17B7C13C60FB}" dt="2025-11-17T16:42:46.645" v="237" actId="47"/>
        <pc:sldMkLst>
          <pc:docMk/>
          <pc:sldMk cId="2777868482" sldId="5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C9D18-B12F-4751-8AD0-68EDF21E1F63}"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47CC80-58CC-402A-AF33-A285CF1C956C}" type="slidenum">
              <a:rPr lang="en-US" smtClean="0"/>
              <a:t>‹#›</a:t>
            </a:fld>
            <a:endParaRPr lang="en-US"/>
          </a:p>
        </p:txBody>
      </p:sp>
    </p:spTree>
    <p:extLst>
      <p:ext uri="{BB962C8B-B14F-4D97-AF65-F5344CB8AC3E}">
        <p14:creationId xmlns:p14="http://schemas.microsoft.com/office/powerpoint/2010/main" val="3635862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lm.gov/sites/default/files/docs/2023-04/Library_BLMTechnicalNote457_final.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arksky.org/what-we-do/international-dark-sky-places/appl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arksky.org/what-we-do/international-dark-sky-places/appl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visittucson.org/plan-your-visit/maps-and-guides/astro-trai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arktoparkinthedark.org/"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nps.gov/subjects/socialscience/vse.ht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START WEBINAR RECORDING and give it a couple of minutes for people to join 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night sky is not your typical resource such as wildlife, vegetation, soils, water, or air that people think of protecting. However, the night sky does have scientific, scenic, historical/cultural and ecological values that should be protected and which we should provide outdoor recreation opportunities for those same values.</a:t>
            </a:r>
          </a:p>
          <a:p>
            <a:endParaRPr lang="en-US" dirty="0"/>
          </a:p>
          <a:p>
            <a:r>
              <a:rPr lang="en-US" dirty="0"/>
              <a:t>FLPMA – Federal Land Policy and Management Act, BLM’s enabling legislation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7CC80-58CC-402A-AF33-A285CF1C9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522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hlinkClick r:id="rId3"/>
              </a:rPr>
              <a:t>https://www.blm.gov/sites/default/files/docs/2023-04/Library_BLMTechnicalNote457_final.pdf</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F6780-2FEC-4E10-8C6B-90292284B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37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2006 and 2007 Taos County and Town of Taos enacted their own lighting ordinances. </a:t>
            </a:r>
          </a:p>
          <a:p>
            <a:pPr marL="171450" indent="-171450">
              <a:buFont typeface="Arial" panose="020B0604020202020204" pitchFamily="34" charset="0"/>
              <a:buChar char="•"/>
            </a:pPr>
            <a:r>
              <a:rPr lang="en-US" dirty="0"/>
              <a:t>In 2008 LED lights became popular in schools, offices, and hospitals, and by 2019 LED lights were the main source of lighting – 20 years after the NM Act was passed.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7CC80-58CC-402A-AF33-A285CF1C9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93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7CC80-58CC-402A-AF33-A285CF1C9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6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efforts.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3FA90-91EC-4D7D-9839-7149B2527B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31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https://www.nmdarksky.org/darkskyplaces/nmdarkplaces.html</a:t>
            </a:r>
          </a:p>
          <a:p>
            <a:pPr marL="171450" indent="-171450">
              <a:buFont typeface="Arial" panose="020B0604020202020204" pitchFamily="34" charset="0"/>
              <a:buChar char="•"/>
            </a:pPr>
            <a:r>
              <a:rPr lang="en-US" dirty="0"/>
              <a:t>https://www.darkskyland.us/. SW New Mexico from Magdalena to Alma, NM. Follows Hwy 60 west to Route 32 south through Reserve. “Imagine Saving the Night from Extinction.”</a:t>
            </a:r>
          </a:p>
          <a:p>
            <a:pPr marL="171450" indent="-171450">
              <a:buFont typeface="Arial" panose="020B0604020202020204" pitchFamily="34" charset="0"/>
              <a:buChar char="•"/>
            </a:pPr>
            <a:r>
              <a:rPr lang="en-US" dirty="0"/>
              <a:t>https://taos.unm.edu/community/assets/cielo-centro-may-2024.pdf (presentation given to public in 2024). Would be the largest public accessible telescope in the SW, maybe the western US.</a:t>
            </a:r>
          </a:p>
          <a:p>
            <a:pPr marL="171450" indent="-171450">
              <a:buFont typeface="Arial" panose="020B0604020202020204" pitchFamily="34" charset="0"/>
              <a:buChar char="•"/>
            </a:pPr>
            <a:r>
              <a:rPr lang="en-US" dirty="0"/>
              <a:t>BLM partnering with </a:t>
            </a:r>
            <a:r>
              <a:rPr lang="en-US" dirty="0" err="1"/>
              <a:t>STEMarts</a:t>
            </a:r>
            <a:r>
              <a:rPr lang="en-US" dirty="0"/>
              <a:t> Lab for 2026 Star Parties and events, grant opportunities, night sky quality data collection, etc.</a:t>
            </a:r>
          </a:p>
          <a:p>
            <a:pPr marL="171450" indent="-171450">
              <a:buFont typeface="Arial" panose="020B0604020202020204" pitchFamily="34" charset="0"/>
              <a:buChar char="•"/>
            </a:pPr>
            <a:r>
              <a:rPr lang="en-US" dirty="0"/>
              <a:t>El Valle Astronomy Club</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247CC80-58CC-402A-AF33-A285CF1C956C}" type="slidenum">
              <a:rPr lang="en-US" smtClean="0"/>
              <a:t>15</a:t>
            </a:fld>
            <a:endParaRPr lang="en-US" dirty="0"/>
          </a:p>
        </p:txBody>
      </p:sp>
    </p:spTree>
    <p:extLst>
      <p:ext uri="{BB962C8B-B14F-4D97-AF65-F5344CB8AC3E}">
        <p14:creationId xmlns:p14="http://schemas.microsoft.com/office/powerpoint/2010/main" val="1919262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Six categories of international dark sky place certification by DSI. Parks, Sanctuaries, Reserves, Urban </a:t>
            </a:r>
            <a:r>
              <a:rPr lang="en-US"/>
              <a:t>Night Sky (</a:t>
            </a:r>
            <a:r>
              <a:rPr lang="en-US" dirty="0"/>
              <a:t>SAGU), Communities, and Lodging.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Flagstaff became the world’s first International Dark Sky Community in the world in 2001. Flagstaff population approx. 77,500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Dark Sky Lodging is newest category inaugurated in 2023. Under Canvas Company has six dark sky approved lodging/resort locations in the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how to become dark sky place certified, please visit: </a:t>
            </a:r>
            <a:r>
              <a:rPr lang="en-US" dirty="0">
                <a:hlinkClick r:id="rId3"/>
              </a:rPr>
              <a:t>Apply for Dark Sky Place certification | </a:t>
            </a:r>
            <a:r>
              <a:rPr lang="en-US" dirty="0" err="1">
                <a:hlinkClick r:id="rId3"/>
              </a:rPr>
              <a:t>DarkSky</a:t>
            </a:r>
            <a:r>
              <a:rPr lang="en-US" dirty="0">
                <a:hlinkClick r:id="rId3"/>
              </a:rPr>
              <a:t> International</a:t>
            </a:r>
            <a:r>
              <a:rPr lang="en-US" dirty="0"/>
              <a:t>. Five different categories. </a:t>
            </a:r>
          </a:p>
          <a:p>
            <a:endParaRPr lang="en-US" dirty="0"/>
          </a:p>
        </p:txBody>
      </p:sp>
      <p:sp>
        <p:nvSpPr>
          <p:cNvPr id="4" name="Slide Number Placeholder 3"/>
          <p:cNvSpPr>
            <a:spLocks noGrp="1"/>
          </p:cNvSpPr>
          <p:nvPr>
            <p:ph type="sldNum" sz="quarter" idx="5"/>
          </p:nvPr>
        </p:nvSpPr>
        <p:spPr/>
        <p:txBody>
          <a:bodyPr/>
          <a:lstStyle/>
          <a:p>
            <a:fld id="{7247CC80-58CC-402A-AF33-A285CF1C956C}" type="slidenum">
              <a:rPr lang="en-US" smtClean="0"/>
              <a:t>16</a:t>
            </a:fld>
            <a:endParaRPr lang="en-US"/>
          </a:p>
        </p:txBody>
      </p:sp>
    </p:spTree>
    <p:extLst>
      <p:ext uri="{BB962C8B-B14F-4D97-AF65-F5344CB8AC3E}">
        <p14:creationId xmlns:p14="http://schemas.microsoft.com/office/powerpoint/2010/main" val="1770444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464" indent="-342900">
              <a:lnSpc>
                <a:spcPct val="100000"/>
              </a:lnSpc>
              <a:spcBef>
                <a:spcPts val="600"/>
              </a:spcBef>
              <a:buFont typeface="Arial" panose="020B0604020202020204" pitchFamily="34" charset="0"/>
              <a:buChar char="•"/>
              <a:defRPr sz="2800"/>
            </a:pPr>
            <a:r>
              <a:rPr lang="en-US" sz="1200" dirty="0">
                <a:latin typeface="+mn-lt"/>
                <a:ea typeface="+mn-ea"/>
                <a:cs typeface="+mn-cs"/>
                <a:sym typeface="Helvetica Neue Light"/>
              </a:rPr>
              <a:t>NPS managed Pipe Spring National Monument is within the Reservation boundary. PISP certified as dark sky park in 2021. https://www.nps.gov/pisp/learn/nature/lightscape.htm</a:t>
            </a:r>
          </a:p>
          <a:p>
            <a:pPr marL="346464" indent="-342900">
              <a:lnSpc>
                <a:spcPct val="100000"/>
              </a:lnSpc>
              <a:spcBef>
                <a:spcPts val="600"/>
              </a:spcBef>
              <a:buFont typeface="Arial" panose="020B0604020202020204" pitchFamily="34" charset="0"/>
              <a:buChar char="•"/>
              <a:defRPr sz="2800"/>
            </a:pPr>
            <a:r>
              <a:rPr lang="en-US" sz="1200" dirty="0">
                <a:latin typeface="+mn-lt"/>
                <a:ea typeface="+mn-ea"/>
                <a:cs typeface="+mn-cs"/>
                <a:sym typeface="Helvetica Neue Light"/>
              </a:rPr>
              <a:t>The DSI Exec Director, Ruskin Hartley said: “This certification recognizes the exceptional quality of Pipe Spring’s night skies and their commitment to the cultural significance many of the native tribes in the region have for the night sky.”</a:t>
            </a:r>
          </a:p>
          <a:p>
            <a:pPr marL="346464" indent="-342900">
              <a:lnSpc>
                <a:spcPct val="100000"/>
              </a:lnSpc>
              <a:spcBef>
                <a:spcPts val="600"/>
              </a:spcBef>
              <a:buFont typeface="Arial" panose="020B0604020202020204" pitchFamily="34" charset="0"/>
              <a:buChar char="•"/>
              <a:defRPr sz="2800"/>
            </a:pPr>
            <a:r>
              <a:rPr lang="en-US" sz="1200" dirty="0">
                <a:latin typeface="+mn-lt"/>
                <a:ea typeface="+mn-ea"/>
                <a:cs typeface="+mn-cs"/>
                <a:sym typeface="Helvetica Neue Light"/>
              </a:rPr>
              <a:t>Co-named Visitor Center (Pipe Spring National Monument - Kaibab Band of Paiute Indians Visitor Center and Museum)</a:t>
            </a:r>
          </a:p>
          <a:p>
            <a:pPr marL="346464" indent="-342900">
              <a:lnSpc>
                <a:spcPct val="100000"/>
              </a:lnSpc>
              <a:spcBef>
                <a:spcPts val="600"/>
              </a:spcBef>
              <a:buFont typeface="Arial" panose="020B0604020202020204" pitchFamily="34" charset="0"/>
              <a:buChar char="•"/>
              <a:defRPr sz="2800"/>
            </a:pPr>
            <a:r>
              <a:rPr lang="en-US" sz="1200" dirty="0">
                <a:latin typeface="+mn-lt"/>
                <a:ea typeface="+mn-ea"/>
                <a:cs typeface="+mn-cs"/>
                <a:sym typeface="Helvetica Neue Light"/>
              </a:rPr>
              <a:t>Tribe and Monument partner to do night sky programming – they hire tribal members as park rangers</a:t>
            </a:r>
          </a:p>
          <a:p>
            <a:pPr marL="346464" indent="-342900">
              <a:lnSpc>
                <a:spcPct val="100000"/>
              </a:lnSpc>
              <a:spcBef>
                <a:spcPts val="600"/>
              </a:spcBef>
              <a:buFont typeface="Arial" panose="020B0604020202020204" pitchFamily="34" charset="0"/>
              <a:buChar char="•"/>
              <a:defRPr sz="2800"/>
            </a:pPr>
            <a:r>
              <a:rPr lang="en-US" sz="1200" dirty="0">
                <a:latin typeface="+mn-lt"/>
                <a:ea typeface="+mn-ea"/>
                <a:cs typeface="+mn-cs"/>
                <a:sym typeface="Helvetica Neue Light"/>
              </a:rPr>
              <a:t>Per Daniel </a:t>
            </a:r>
            <a:r>
              <a:rPr lang="en-US" sz="1200" dirty="0" err="1">
                <a:latin typeface="+mn-lt"/>
                <a:ea typeface="+mn-ea"/>
                <a:cs typeface="+mn-cs"/>
                <a:sym typeface="Helvetica Neue Light"/>
              </a:rPr>
              <a:t>Bulletts</a:t>
            </a:r>
            <a:r>
              <a:rPr lang="en-US" sz="1200" dirty="0">
                <a:latin typeface="+mn-lt"/>
                <a:ea typeface="+mn-ea"/>
                <a:cs typeface="+mn-cs"/>
                <a:sym typeface="Helvetica Neue Light"/>
              </a:rPr>
              <a:t>: Cultural Re-Connect for tribal community: getting familiar again with their songs, dances and stories related to nights skies</a:t>
            </a:r>
          </a:p>
          <a:p>
            <a:endParaRPr lang="en-US" dirty="0"/>
          </a:p>
          <a:p>
            <a:r>
              <a:rPr lang="en-US" dirty="0"/>
              <a:t>For more information on how to become dark sky place certified, please visit: </a:t>
            </a:r>
            <a:r>
              <a:rPr lang="en-US" dirty="0">
                <a:hlinkClick r:id="rId3"/>
              </a:rPr>
              <a:t>Apply for Dark Sky Place certification | </a:t>
            </a:r>
            <a:r>
              <a:rPr lang="en-US" dirty="0" err="1">
                <a:hlinkClick r:id="rId3"/>
              </a:rPr>
              <a:t>DarkSky</a:t>
            </a:r>
            <a:r>
              <a:rPr lang="en-US" dirty="0">
                <a:hlinkClick r:id="rId3"/>
              </a:rPr>
              <a:t> International</a:t>
            </a:r>
            <a:r>
              <a:rPr lang="en-US" dirty="0"/>
              <a:t>. Five different categories.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2BDC8-7EFE-4193-B95F-0F8710FE0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056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RGdNNM</a:t>
            </a:r>
            <a:r>
              <a:rPr lang="en-US" dirty="0"/>
              <a:t> would be first Dark Sky Certified Place in NM managed by the BLM</a:t>
            </a:r>
          </a:p>
        </p:txBody>
      </p:sp>
      <p:sp>
        <p:nvSpPr>
          <p:cNvPr id="4" name="Slide Number Placeholder 3"/>
          <p:cNvSpPr>
            <a:spLocks noGrp="1"/>
          </p:cNvSpPr>
          <p:nvPr>
            <p:ph type="sldNum" sz="quarter" idx="5"/>
          </p:nvPr>
        </p:nvSpPr>
        <p:spPr/>
        <p:txBody>
          <a:bodyPr/>
          <a:lstStyle/>
          <a:p>
            <a:fld id="{7247CC80-58CC-402A-AF33-A285CF1C956C}" type="slidenum">
              <a:rPr lang="en-US" smtClean="0"/>
              <a:t>18</a:t>
            </a:fld>
            <a:endParaRPr lang="en-US"/>
          </a:p>
        </p:txBody>
      </p:sp>
    </p:spTree>
    <p:extLst>
      <p:ext uri="{BB962C8B-B14F-4D97-AF65-F5344CB8AC3E}">
        <p14:creationId xmlns:p14="http://schemas.microsoft.com/office/powerpoint/2010/main" val="848544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171450" indent="-171450">
              <a:buFont typeface="Arial" panose="020B0604020202020204" pitchFamily="34" charset="0"/>
              <a:buChar char="•"/>
            </a:pPr>
            <a:r>
              <a:rPr lang="en-US" dirty="0"/>
              <a:t>Without the protection of the natural and cultural resource values of the night sky, the economic value becomes diminished.</a:t>
            </a:r>
          </a:p>
          <a:p>
            <a:pPr marL="171450" indent="-171450">
              <a:buFont typeface="Arial" panose="020B0604020202020204" pitchFamily="34" charset="0"/>
              <a:buChar char="•"/>
            </a:pPr>
            <a:r>
              <a:rPr lang="en-US" dirty="0"/>
              <a:t>However, you don’t have to be a certified dark sky place to protect the night sky and promote astro-tourism in your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C00000"/>
                </a:solidFill>
                <a:effectLst/>
                <a:uLnTx/>
                <a:uFillTx/>
                <a:latin typeface="+mn-lt"/>
                <a:ea typeface="+mn-ea"/>
                <a:cs typeface="+mn-cs"/>
              </a:rPr>
              <a:t>The popularity of night sky dependent events and activities increases the need to protect dark night skies on our public lands and surrounding communities for present and future generations. </a:t>
            </a:r>
            <a:endParaRPr lang="en-US" sz="1200" dirty="0">
              <a:solidFill>
                <a:srgbClr val="C00000"/>
              </a:solidFill>
            </a:endParaRPr>
          </a:p>
          <a:p>
            <a:pPr marL="0" indent="0">
              <a:buFont typeface="Arial" panose="020B0604020202020204" pitchFamily="34" charset="0"/>
              <a:buNone/>
            </a:pPr>
            <a:endParaRPr lang="en-US" dirty="0"/>
          </a:p>
          <a:p>
            <a:r>
              <a:rPr lang="en-US" dirty="0"/>
              <a:t> </a:t>
            </a:r>
          </a:p>
        </p:txBody>
      </p:sp>
      <p:sp>
        <p:nvSpPr>
          <p:cNvPr id="4" name="Slide Number Placeholder 3"/>
          <p:cNvSpPr>
            <a:spLocks noGrp="1"/>
          </p:cNvSpPr>
          <p:nvPr>
            <p:ph type="sldNum" sz="quarter" idx="5"/>
          </p:nvPr>
        </p:nvSpPr>
        <p:spPr/>
        <p:txBody>
          <a:bodyPr/>
          <a:lstStyle/>
          <a:p>
            <a:fld id="{7247CC80-58CC-402A-AF33-A285CF1C956C}" type="slidenum">
              <a:rPr lang="en-US" smtClean="0"/>
              <a:t>19</a:t>
            </a:fld>
            <a:endParaRPr lang="en-US"/>
          </a:p>
        </p:txBody>
      </p:sp>
    </p:spTree>
    <p:extLst>
      <p:ext uri="{BB962C8B-B14F-4D97-AF65-F5344CB8AC3E}">
        <p14:creationId xmlns:p14="http://schemas.microsoft.com/office/powerpoint/2010/main" val="253295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Moderator: Good morning, all. Thank you for joining us today for AIANTA’s Webinar Series. Today’s webinar is in partnership with partners/funding source.</a:t>
            </a:r>
          </a:p>
          <a:p>
            <a:r>
              <a:rPr lang="en-US"/>
              <a:t>Moderator: I am Moderator Name, Title (introduce yourself).</a:t>
            </a:r>
          </a:p>
          <a:p>
            <a:r>
              <a:rPr lang="en-US"/>
              <a:t>For more than 25 years, the American Indian Alaska Native Tourism Association (AIANTA) has served as the only national organization dedicated to advancing cultural heritage tourism in Native Nations and communities across the United States. Established by tribes for tribes to address inequities in the tourism system, AIANTA is a 501(c)(3) national nonprofit governed by an all-Native board of directors and serves as a united voice for the $15.7 billion Native hospitality sector. AIANTA’s mission is to define, introduce, grow, and sustain American Indian, Alaska Native and Native Hawaiian (AIANNH) tourism that honors traditions and values while helping AIANNH businesses become market/export ready for domestic and international markets. Tribes who are looking to start or expand their cultural tourism footprint can find resources at www.aianta.org and visitors interested in learning more about Native culture can visit www.nativeamerica.travel. </a:t>
            </a:r>
          </a:p>
          <a:p>
            <a:r>
              <a:rPr lang="en-US"/>
              <a:t>This presentation will cover webinar description (1-2 sentences).</a:t>
            </a:r>
          </a:p>
          <a:p>
            <a:r>
              <a:rPr lang="en-US"/>
              <a:t>Today, our presenters will be…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Glacier National Park and Waterton Lakes National Park (Waterton-Glacier International Peace Park) - the only Transnational Dark Sky Park in the World!</a:t>
            </a:r>
          </a:p>
          <a:p>
            <a:endParaRPr lang="en-US" dirty="0"/>
          </a:p>
          <a:p>
            <a:r>
              <a:rPr lang="en-US" dirty="0"/>
              <a:t>https://www.heritageinspirations.com/taos-glamping-expedition-perseid-meteor-shower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2BDC8-7EFE-4193-B95F-0F8710FE0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577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GrosvenorBook"/>
              </a:rPr>
              <a:t>The city’s new </a:t>
            </a:r>
            <a:r>
              <a:rPr lang="en-US" b="0" dirty="0">
                <a:solidFill>
                  <a:srgbClr val="000000"/>
                </a:solidFill>
                <a:effectLst/>
                <a:latin typeface="GrosvenorBookMedium"/>
                <a:hlinkClick r:id="rId3"/>
              </a:rPr>
              <a:t>Astro Trail</a:t>
            </a:r>
            <a:r>
              <a:rPr lang="en-US" b="0" i="0" dirty="0">
                <a:solidFill>
                  <a:srgbClr val="000000"/>
                </a:solidFill>
                <a:effectLst/>
                <a:latin typeface="GrosvenorBook"/>
              </a:rPr>
              <a:t>—officially unveiled in January, 2025 —strings together 11 of the most visitor-friendly stops in a </a:t>
            </a:r>
            <a:r>
              <a:rPr lang="en-US" b="0" dirty="0">
                <a:solidFill>
                  <a:srgbClr val="000000"/>
                </a:solidFill>
                <a:effectLst/>
                <a:latin typeface="GrosvenorBookMedium"/>
                <a:hlinkClick r:id="rId3"/>
              </a:rPr>
              <a:t>downloadable map</a:t>
            </a:r>
            <a:r>
              <a:rPr lang="en-US" b="0" i="0" dirty="0">
                <a:solidFill>
                  <a:srgbClr val="000000"/>
                </a:solidFill>
                <a:effectLst/>
                <a:latin typeface="GrosvenorBook"/>
              </a:rPr>
              <a:t>.</a:t>
            </a:r>
          </a:p>
          <a:p>
            <a:pPr marL="171450" indent="-171450">
              <a:buFont typeface="Arial" panose="020B0604020202020204" pitchFamily="34" charset="0"/>
              <a:buChar char="•"/>
            </a:pPr>
            <a:r>
              <a:rPr lang="en-US" b="0" i="0" dirty="0">
                <a:solidFill>
                  <a:srgbClr val="000000"/>
                </a:solidFill>
                <a:effectLst/>
                <a:latin typeface="GrosvenorBook"/>
              </a:rPr>
              <a:t>Both the Astro Trail and Travel Guide have a common connection – Tucson. The city is within the travel </a:t>
            </a:r>
            <a:r>
              <a:rPr lang="en-US" b="0" i="0">
                <a:solidFill>
                  <a:srgbClr val="000000"/>
                </a:solidFill>
                <a:effectLst/>
                <a:latin typeface="GrosvenorBook"/>
              </a:rPr>
              <a:t>guide route and </a:t>
            </a:r>
            <a:r>
              <a:rPr lang="en-US" b="0" i="0" dirty="0">
                <a:solidFill>
                  <a:srgbClr val="000000"/>
                </a:solidFill>
                <a:effectLst/>
                <a:latin typeface="GrosvenorBook"/>
              </a:rPr>
              <a:t>the </a:t>
            </a:r>
            <a:r>
              <a:rPr lang="en-US" b="0" i="0">
                <a:solidFill>
                  <a:srgbClr val="000000"/>
                </a:solidFill>
                <a:effectLst/>
                <a:latin typeface="GrosvenorBook"/>
              </a:rPr>
              <a:t>star trail route. </a:t>
            </a:r>
            <a:endParaRPr lang="en-US" b="0" i="0" dirty="0">
              <a:solidFill>
                <a:srgbClr val="000000"/>
              </a:solidFill>
              <a:effectLst/>
              <a:latin typeface="GrosvenorBook"/>
            </a:endParaRPr>
          </a:p>
          <a:p>
            <a:endParaRPr lang="en-US" dirty="0"/>
          </a:p>
        </p:txBody>
      </p:sp>
      <p:sp>
        <p:nvSpPr>
          <p:cNvPr id="4" name="Slide Number Placeholder 3"/>
          <p:cNvSpPr>
            <a:spLocks noGrp="1"/>
          </p:cNvSpPr>
          <p:nvPr>
            <p:ph type="sldNum" sz="quarter" idx="5"/>
          </p:nvPr>
        </p:nvSpPr>
        <p:spPr/>
        <p:txBody>
          <a:bodyPr/>
          <a:lstStyle/>
          <a:p>
            <a:fld id="{7247CC80-58CC-402A-AF33-A285CF1C956C}" type="slidenum">
              <a:rPr lang="en-US" smtClean="0"/>
              <a:t>21</a:t>
            </a:fld>
            <a:endParaRPr lang="en-US"/>
          </a:p>
        </p:txBody>
      </p:sp>
    </p:spTree>
    <p:extLst>
      <p:ext uri="{BB962C8B-B14F-4D97-AF65-F5344CB8AC3E}">
        <p14:creationId xmlns:p14="http://schemas.microsoft.com/office/powerpoint/2010/main" val="3997273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Helvetica Neue"/>
                <a:ea typeface="+mn-ea"/>
                <a:cs typeface="+mn-cs"/>
                <a:hlinkClick r:id="rId3"/>
              </a:rPr>
              <a:t>The Park to Park in the Dark </a:t>
            </a:r>
            <a:r>
              <a:rPr kumimoji="0" lang="en-US" sz="1200" b="0" i="0" u="none" strike="noStrike" kern="1200" cap="none" spc="0" normalizeH="0" baseline="0" noProof="0" dirty="0">
                <a:ln>
                  <a:noFill/>
                </a:ln>
                <a:solidFill>
                  <a:srgbClr val="212529"/>
                </a:solidFill>
                <a:effectLst/>
                <a:uLnTx/>
                <a:uFillTx/>
                <a:latin typeface="Helvetica Neue"/>
                <a:ea typeface="+mn-ea"/>
                <a:cs typeface="+mn-cs"/>
              </a:rPr>
              <a:t>campaign is Nevada’s first astronomy route connecting two International Dark Sky Parks, Death Valley and Great Basin National Parks. It is touted as the Starry-</a:t>
            </a:r>
            <a:r>
              <a:rPr kumimoji="0" lang="en-US" sz="1200" b="0" i="0" u="none" strike="noStrike" kern="1200" cap="none" spc="0" normalizeH="0" baseline="0" noProof="0" dirty="0" err="1">
                <a:ln>
                  <a:noFill/>
                </a:ln>
                <a:solidFill>
                  <a:srgbClr val="212529"/>
                </a:solidFill>
                <a:effectLst/>
                <a:uLnTx/>
                <a:uFillTx/>
                <a:latin typeface="Helvetica Neue"/>
                <a:ea typeface="+mn-ea"/>
                <a:cs typeface="+mn-cs"/>
              </a:rPr>
              <a:t>est</a:t>
            </a:r>
            <a:r>
              <a:rPr kumimoji="0" lang="en-US" sz="1200" b="0" i="0" u="none" strike="noStrike" kern="1200" cap="none" spc="0" normalizeH="0" baseline="0" noProof="0" dirty="0">
                <a:ln>
                  <a:noFill/>
                </a:ln>
                <a:solidFill>
                  <a:srgbClr val="212529"/>
                </a:solidFill>
                <a:effectLst/>
                <a:uLnTx/>
                <a:uFillTx/>
                <a:latin typeface="Helvetica Neue"/>
                <a:ea typeface="+mn-ea"/>
                <a:cs typeface="+mn-cs"/>
              </a:rPr>
              <a:t> Route in America!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12529"/>
                </a:solidFill>
                <a:effectLst/>
                <a:uLnTx/>
                <a:uFillTx/>
                <a:latin typeface="Helvetica Neue"/>
                <a:ea typeface="+mn-ea"/>
                <a:cs typeface="+mn-cs"/>
              </a:rPr>
              <a:t>In 2024, 332 million park visitors spent an estimated $29 billion in local gateway regions while visiting National Park Service lands across the country, lodging was the highest directly affected sector with 11.1 billion in spending. These expenditures supported a total of 340,000 jobs, $18.8 billion in labor income, $33.7 billion in value added, and $56.3 billion in economic output in the national economy (</a:t>
            </a:r>
            <a:r>
              <a:rPr kumimoji="0" lang="en-US" sz="1200" b="0" i="0" u="sng" strike="noStrike" kern="1200" cap="none" spc="0" normalizeH="0" baseline="0" noProof="0" dirty="0">
                <a:ln>
                  <a:noFill/>
                </a:ln>
                <a:solidFill>
                  <a:prstClr val="black"/>
                </a:solidFill>
                <a:effectLst/>
                <a:uLnTx/>
                <a:uFillTx/>
                <a:latin typeface="Helvetica Neue"/>
                <a:ea typeface="+mn-ea"/>
                <a:cs typeface="+mn-cs"/>
                <a:hlinkClick r:id="rId4"/>
              </a:rPr>
              <a:t>NPS Visitor Spending Stats</a:t>
            </a:r>
            <a:r>
              <a:rPr kumimoji="0" lang="en-US" sz="1200" b="0" i="0" u="none" strike="noStrike" kern="1200" cap="none" spc="0" normalizeH="0" baseline="0" noProof="0" dirty="0">
                <a:ln>
                  <a:noFill/>
                </a:ln>
                <a:solidFill>
                  <a:srgbClr val="212529"/>
                </a:solidFill>
                <a:effectLst/>
                <a:uLnTx/>
                <a:uFillTx/>
                <a:latin typeface="Helvetica Neue"/>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7247CC80-58CC-402A-AF33-A285CF1C956C}" type="slidenum">
              <a:rPr lang="en-US" smtClean="0"/>
              <a:t>22</a:t>
            </a:fld>
            <a:endParaRPr lang="en-US"/>
          </a:p>
        </p:txBody>
      </p:sp>
    </p:spTree>
    <p:extLst>
      <p:ext uri="{BB962C8B-B14F-4D97-AF65-F5344CB8AC3E}">
        <p14:creationId xmlns:p14="http://schemas.microsoft.com/office/powerpoint/2010/main" val="2284008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2BDC8-7EFE-4193-B95F-0F8710FE0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710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https://www.darkskiescolorado.org/ - darkskies.inc of the wet mountain valley</a:t>
            </a:r>
          </a:p>
          <a:p>
            <a:pPr marL="628650" lvl="1" indent="-171450">
              <a:buFont typeface="Arial" panose="020B0604020202020204" pitchFamily="34" charset="0"/>
              <a:buChar char="•"/>
            </a:pPr>
            <a:r>
              <a:rPr lang="en-US" dirty="0"/>
              <a:t>Westcliffe and Silver Cliff first certified dark sky community in CO</a:t>
            </a:r>
          </a:p>
          <a:p>
            <a:pPr marL="628650" lvl="1" indent="-171450">
              <a:buFont typeface="Arial" panose="020B0604020202020204" pitchFamily="34" charset="0"/>
              <a:buChar char="•"/>
            </a:pPr>
            <a:r>
              <a:rPr lang="en-US" dirty="0"/>
              <a:t>Outdoor lighting reimbursement program</a:t>
            </a:r>
          </a:p>
          <a:p>
            <a:pPr marL="628650" lvl="1" indent="-171450">
              <a:buFont typeface="Arial" panose="020B0604020202020204" pitchFamily="34" charset="0"/>
              <a:buChar char="•"/>
            </a:pPr>
            <a:r>
              <a:rPr lang="en-US" dirty="0"/>
              <a:t>Custer County Tourism Dark Skies web page</a:t>
            </a:r>
          </a:p>
          <a:p>
            <a:pPr marL="628650" lvl="1" indent="-171450">
              <a:buFont typeface="Arial" panose="020B0604020202020204" pitchFamily="34" charset="0"/>
              <a:buChar char="•"/>
            </a:pPr>
            <a:r>
              <a:rPr lang="en-US" dirty="0"/>
              <a:t>Stargazing lodging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247CC80-58CC-402A-AF33-A285CF1C956C}" type="slidenum">
              <a:rPr lang="en-US" smtClean="0"/>
              <a:t>24</a:t>
            </a:fld>
            <a:endParaRPr lang="en-US"/>
          </a:p>
        </p:txBody>
      </p:sp>
    </p:spTree>
    <p:extLst>
      <p:ext uri="{BB962C8B-B14F-4D97-AF65-F5344CB8AC3E}">
        <p14:creationId xmlns:p14="http://schemas.microsoft.com/office/powerpoint/2010/main" val="1499265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https://darkskycenter.org/</a:t>
            </a:r>
          </a:p>
          <a:p>
            <a:endParaRPr lang="en-US" dirty="0"/>
          </a:p>
          <a:p>
            <a:pPr marL="171450" indent="-171450">
              <a:buFont typeface="Arial" panose="020B0604020202020204" pitchFamily="34" charset="0"/>
              <a:buChar char="•"/>
            </a:pPr>
            <a:r>
              <a:rPr lang="en-US" dirty="0"/>
              <a:t>Opening 2026</a:t>
            </a:r>
          </a:p>
          <a:p>
            <a:pPr marL="171450" indent="-171450">
              <a:buFont typeface="Arial" panose="020B0604020202020204" pitchFamily="34" charset="0"/>
              <a:buChar char="•"/>
            </a:pPr>
            <a:r>
              <a:rPr lang="en-US" dirty="0"/>
              <a:t>International attraction in Fountain Hills, AZ</a:t>
            </a:r>
          </a:p>
          <a:p>
            <a:pPr marL="171450" indent="-171450">
              <a:buFont typeface="Arial" panose="020B0604020202020204" pitchFamily="34" charset="0"/>
              <a:buChar char="•"/>
            </a:pPr>
            <a:r>
              <a:rPr lang="en-US" dirty="0"/>
              <a:t>22,000 sq ft facility</a:t>
            </a:r>
          </a:p>
        </p:txBody>
      </p:sp>
      <p:sp>
        <p:nvSpPr>
          <p:cNvPr id="4" name="Slide Number Placeholder 3"/>
          <p:cNvSpPr>
            <a:spLocks noGrp="1"/>
          </p:cNvSpPr>
          <p:nvPr>
            <p:ph type="sldNum" sz="quarter" idx="5"/>
          </p:nvPr>
        </p:nvSpPr>
        <p:spPr/>
        <p:txBody>
          <a:bodyPr/>
          <a:lstStyle/>
          <a:p>
            <a:fld id="{7247CC80-58CC-402A-AF33-A285CF1C956C}" type="slidenum">
              <a:rPr lang="en-US" smtClean="0"/>
              <a:t>25</a:t>
            </a:fld>
            <a:endParaRPr lang="en-US"/>
          </a:p>
        </p:txBody>
      </p:sp>
    </p:spTree>
    <p:extLst>
      <p:ext uri="{BB962C8B-B14F-4D97-AF65-F5344CB8AC3E}">
        <p14:creationId xmlns:p14="http://schemas.microsoft.com/office/powerpoint/2010/main" val="2472656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 name="Google Shape;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7004b28210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g37004b28210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Moderator: For more than 25 years, the American Indian Alaska Native Tourism Association (AIANTA) has served as the only national organization dedicated to advancing cultural heritage tourism in Native Nations and communities across the United States. Established by tribes for tribes to address inequities in the tourism system, AIANTA is a 501(c)(3) national nonprofit governed by an all-Native board of directors and serves as a united voice for the $15.7 billion Native hospitality sector. AIANTA’s mission is to define, introduce, grow, and sustain American Indian, Alaska Native and Native Hawaiian (AIANNH) tourism that honors traditions and values while helping AIANNH businesses become market/export ready for domestic and international markets. Tribes who are looking to start or expand their cultural tourism footprint can find resources at www.aianta.org and visitors interested in learning more about Native culture can visit www.nativeamerica.travel. </a:t>
            </a:r>
          </a:p>
          <a:p>
            <a:r>
              <a:rPr lang="en-US"/>
              <a:t>This presentation will cover webinar description (1-2 sentences).</a:t>
            </a:r>
          </a:p>
          <a:p>
            <a:r>
              <a:rPr lang="en-US"/>
              <a:t>Today, our presenters will be…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10aa3c70b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g2c10aa3c70b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c10aa3c70b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g2c10aa3c70b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c10aa3c70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g2c10aa3c70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c10aa3c70b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g2c10aa3c70b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7004b2821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g37004b2821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7004b28210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g37004b28210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7004b28210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g37004b28210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7004b28210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37004b2821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4 – Speaker Introductions – Headshots</a:t>
            </a:r>
          </a:p>
          <a:p>
            <a:r>
              <a:rPr lang="en-US"/>
              <a:t>Moderator: Our first presenter is Speaker – Title – Bio.  </a:t>
            </a:r>
          </a:p>
          <a:p>
            <a:r>
              <a:rPr lang="en-US"/>
              <a:t>Our next speaker is Speaker – Title – Bio. </a:t>
            </a:r>
          </a:p>
          <a:p>
            <a:r>
              <a:rPr lang="en-US"/>
              <a:t>We also have with us today, Speaker – Title – Bio.</a:t>
            </a:r>
          </a:p>
          <a:p>
            <a:r>
              <a:rPr lang="en-US"/>
              <a:t>I will now pass it over to our presenters; If you have any questions, please place them in the chat or the Q&amp;A and we’ll get to them at the end of the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7004b28210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g37004b28210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a4a0384e3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g3a4a0384e3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a4a0384e3e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3a4a0384e3e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299848">
              <a:defRPr sz="2774">
                <a:solidFill>
                  <a:schemeClr val="accent6">
                    <a:hueOff val="-10521704"/>
                    <a:satOff val="-11099"/>
                    <a:lumOff val="-7127"/>
                  </a:schemeClr>
                </a:solidFill>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2BDC8-7EFE-4193-B95F-0F8710FE0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202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Moderator: Good morning, all. Thank you for joining us today for AIANTA’s Webinar Series. Today’s webinar is in partnership with partners/funding source.</a:t>
            </a:r>
          </a:p>
          <a:p>
            <a:r>
              <a:rPr lang="en-US"/>
              <a:t>Moderator: I am Moderator Name, Title (introduce yourself).</a:t>
            </a:r>
          </a:p>
          <a:p>
            <a:r>
              <a:rPr lang="en-US"/>
              <a:t>For more than 25 years, the American Indian Alaska Native Tourism Association (AIANTA) has served as the only national organization dedicated to advancing cultural heritage tourism in Native Nations and communities across the United States. Established by tribes for tribes to address inequities in the tourism system, AIANTA is a 501(c)(3) national nonprofit governed by an all-Native board of directors and serves as a united voice for the $15.7 billion Native hospitality sector. AIANTA’s mission is to define, introduce, grow, and sustain American Indian, Alaska Native and Native Hawaiian (AIANNH) tourism that honors traditions and values while helping AIANNH businesses become market/export ready for domestic and international markets. Tribes who are looking to start or expand their cultural tourism footprint can find resources at www.aianta.org and visitors interested in learning more about Native culture can visit www.nativeamerica.travel. </a:t>
            </a:r>
          </a:p>
          <a:p>
            <a:r>
              <a:rPr lang="en-US"/>
              <a:t>This presentation will cover webinar description (1-2 sentences).</a:t>
            </a:r>
          </a:p>
          <a:p>
            <a:r>
              <a:rPr lang="en-US"/>
              <a:t>Today, our presenters will be…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4 – Speaker Introductions – Headshots</a:t>
            </a:r>
          </a:p>
          <a:p>
            <a:r>
              <a:rPr lang="en-US"/>
              <a:t>Moderator: Our first presenter is Speaker – Title – Bio.  </a:t>
            </a:r>
          </a:p>
          <a:p>
            <a:r>
              <a:rPr lang="en-US"/>
              <a:t>Our next speaker is Speaker – Title – Bio. </a:t>
            </a:r>
          </a:p>
          <a:p>
            <a:r>
              <a:rPr lang="en-US"/>
              <a:t>We also have with us today, Speaker – Title – Bio.</a:t>
            </a:r>
          </a:p>
          <a:p>
            <a:r>
              <a:rPr lang="en-US"/>
              <a:t>I will now pass it over to our presenters; If you have any questions, please place them in the chat or the Q&amp;A and we’ll get to them at the end of the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4 – Speaker Introductions – Headshots</a:t>
            </a:r>
          </a:p>
          <a:p>
            <a:r>
              <a:rPr lang="en-US"/>
              <a:t>Moderator: Our first presenter is Speaker – Title – Bio.  </a:t>
            </a:r>
          </a:p>
          <a:p>
            <a:r>
              <a:rPr lang="en-US"/>
              <a:t>Our next speaker is Speaker – Title – Bio. </a:t>
            </a:r>
          </a:p>
          <a:p>
            <a:r>
              <a:rPr lang="en-US"/>
              <a:t>We also have with us today, Speaker – Title – Bio.</a:t>
            </a:r>
          </a:p>
          <a:p>
            <a:r>
              <a:rPr lang="en-US"/>
              <a:t>I will now pass it over to our presenters; If you have any questions, please place them in the chat or the Q&amp;A and we’ll get to them at the end of the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START WEBINAR RECORDING and give it a couple of minutes for people to join 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nps.gov</a:t>
            </a:r>
          </a:p>
        </p:txBody>
      </p:sp>
      <p:sp>
        <p:nvSpPr>
          <p:cNvPr id="4" name="Slide Number Placeholder 3"/>
          <p:cNvSpPr>
            <a:spLocks noGrp="1"/>
          </p:cNvSpPr>
          <p:nvPr>
            <p:ph type="sldNum" sz="quarter" idx="5"/>
          </p:nvPr>
        </p:nvSpPr>
        <p:spPr/>
        <p:txBody>
          <a:bodyPr/>
          <a:lstStyle/>
          <a:p>
            <a:fld id="{7247CC80-58CC-402A-AF33-A285CF1C956C}" type="slidenum">
              <a:rPr lang="en-US" smtClean="0"/>
              <a:t>5</a:t>
            </a:fld>
            <a:endParaRPr lang="en-US"/>
          </a:p>
        </p:txBody>
      </p:sp>
    </p:spTree>
    <p:extLst>
      <p:ext uri="{BB962C8B-B14F-4D97-AF65-F5344CB8AC3E}">
        <p14:creationId xmlns:p14="http://schemas.microsoft.com/office/powerpoint/2010/main" val="3868939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 Sheets on Light Pollution – DSI - https://darksky.org/resources/public-outreach-materials/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Light Trespass: Unwanted light that spills over into areas where it is not needed, such as neighboring properties.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Glare: bright light source causes discomfort or interferes with vision. It can cause accidents on roads from blue LED lights and affect wildlife behavior.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Skyglow: brightening of the sky over a populated area. It is caused by the scattering of light in the atmosphere due to the presence of pollutants and dust particles. Skyglow is the most common type of light pollution.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Clutter: excessive grouping of lighting fixtures that create unnecessary and unwanted light</a:t>
            </a:r>
          </a:p>
          <a:p>
            <a:endParaRPr lang="en-US" dirty="0"/>
          </a:p>
        </p:txBody>
      </p:sp>
      <p:sp>
        <p:nvSpPr>
          <p:cNvPr id="4" name="Slide Number Placeholder 3"/>
          <p:cNvSpPr>
            <a:spLocks noGrp="1"/>
          </p:cNvSpPr>
          <p:nvPr>
            <p:ph type="sldNum" sz="quarter" idx="5"/>
          </p:nvPr>
        </p:nvSpPr>
        <p:spPr/>
        <p:txBody>
          <a:bodyPr/>
          <a:lstStyle/>
          <a:p>
            <a:fld id="{7247CC80-58CC-402A-AF33-A285CF1C956C}" type="slidenum">
              <a:rPr lang="en-US" smtClean="0"/>
              <a:t>6</a:t>
            </a:fld>
            <a:endParaRPr lang="en-US"/>
          </a:p>
        </p:txBody>
      </p:sp>
    </p:spTree>
    <p:extLst>
      <p:ext uri="{BB962C8B-B14F-4D97-AF65-F5344CB8AC3E}">
        <p14:creationId xmlns:p14="http://schemas.microsoft.com/office/powerpoint/2010/main" val="173618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8371"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r>
              <a:rPr lang="en-US" sz="3200" b="1" i="0" dirty="0">
                <a:solidFill>
                  <a:srgbClr val="212529"/>
                </a:solidFill>
                <a:effectLst/>
                <a:latin typeface="Helvetica Neue"/>
              </a:rPr>
              <a:t>Our dark night skies are a threatened resource</a:t>
            </a:r>
            <a:r>
              <a:rPr lang="en-US" sz="3200" b="0" i="0" dirty="0">
                <a:solidFill>
                  <a:srgbClr val="212529"/>
                </a:solidFill>
                <a:effectLst/>
                <a:latin typeface="Helvetica Neue"/>
              </a:rPr>
              <a:t>. </a:t>
            </a:r>
          </a:p>
          <a:p>
            <a:pPr marL="457200" indent="-457200" eaLnBrk="1" hangingPunct="1">
              <a:spcBef>
                <a:spcPct val="0"/>
              </a:spcBef>
              <a:buFont typeface="Arial" panose="020B0604020202020204" pitchFamily="34" charset="0"/>
              <a:buChar char="•"/>
            </a:pPr>
            <a:r>
              <a:rPr lang="en-US" sz="3200" b="0" i="0" dirty="0">
                <a:solidFill>
                  <a:srgbClr val="212529"/>
                </a:solidFill>
                <a:effectLst/>
                <a:latin typeface="Helvetica Neue"/>
              </a:rPr>
              <a:t>At the turn of the century it was estimated that two-thirds of the US population live where they cannot see the Milky Way (Cinzano, 2001). </a:t>
            </a:r>
          </a:p>
          <a:p>
            <a:pPr marL="457200" indent="-457200" eaLnBrk="1" hangingPunct="1">
              <a:spcBef>
                <a:spcPct val="0"/>
              </a:spcBef>
              <a:buFont typeface="Arial" panose="020B0604020202020204" pitchFamily="34" charset="0"/>
              <a:buChar char="•"/>
            </a:pPr>
            <a:r>
              <a:rPr lang="en-US" sz="3200" b="0" i="0" dirty="0">
                <a:solidFill>
                  <a:srgbClr val="212529"/>
                </a:solidFill>
                <a:effectLst/>
                <a:latin typeface="Helvetica Neue"/>
              </a:rPr>
              <a:t>Recent citizen scientists’ measurements indicate that the average night sky got brighter by 10% per year from 2011 to 2022, which is equivalent to doubling the sky brightness every 8 years. </a:t>
            </a:r>
          </a:p>
          <a:p>
            <a:pPr marL="457200" indent="-457200" eaLnBrk="1" hangingPunct="1">
              <a:spcBef>
                <a:spcPct val="0"/>
              </a:spcBef>
              <a:buFont typeface="Arial" panose="020B0604020202020204" pitchFamily="34" charset="0"/>
              <a:buChar char="•"/>
            </a:pPr>
            <a:r>
              <a:rPr lang="en-US" sz="3200" b="0" i="0" dirty="0">
                <a:solidFill>
                  <a:srgbClr val="212529"/>
                </a:solidFill>
                <a:effectLst/>
                <a:latin typeface="Helvetica Neue"/>
              </a:rPr>
              <a:t>The exceptions to this rapid increase in light pollution is in areas where lighting ordinances have been developed and areas certified as dark sky places.</a:t>
            </a:r>
            <a:endParaRPr lang="en-US" altLang="en-US" sz="2000" b="1" dirty="0">
              <a:latin typeface="Lucida Grande" pitchFamily="28" charset="0"/>
              <a:ea typeface="Lucida Grande" pitchFamily="28" charset="0"/>
              <a:cs typeface="Lucida Grande" pitchFamily="28" charset="0"/>
            </a:endParaRPr>
          </a:p>
        </p:txBody>
      </p:sp>
    </p:spTree>
    <p:extLst>
      <p:ext uri="{BB962C8B-B14F-4D97-AF65-F5344CB8AC3E}">
        <p14:creationId xmlns:p14="http://schemas.microsoft.com/office/powerpoint/2010/main" val="141394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 Sheets on Light Pollution – DSI - https://darksky.org/resources/public-outreach-materials/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Research has shown that light pollution in residential areas was found to disrupt people’s natural sleep patterns (circadian rhythm) and over time could lead to serious health issues.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Many high-intensity LEDs emit a large amount of blue-bright white light that’s been shown to “decrease visual acuity and safety,” creating hazardous conditions for nighttime driving.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Quarterly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Connections Presentation: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Crime Prevention Through Environmental Design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Art Hushen Presentation. https://extension.usu.edu/iort/cp-darkskies/files/QC9_Hushen_Presentation.pdf (slide deck).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Balancing Outdoor Lighting for Public Safety &amp; Night Sky Protection–5Mar2025 - https://www.youtube.com/watch?v=yuowi0VpSbI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LED outdoor lighting can save the US over $45 million annually, however most outdoor lighting is wasted and only about 1% serves a useful purpose, thus most outdoor light wastes energy.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Travis Longcore, professor at UCLA, has been studying the effects of light pollution on the ecological environment for over 20 years. https://travislongcore.net/research/light-pollution/. Many other researchers – including impacts on insect populations, bats, and birds.</a:t>
            </a:r>
          </a:p>
          <a:p>
            <a:endParaRPr lang="en-US" dirty="0"/>
          </a:p>
          <a:p>
            <a:endParaRPr lang="en-US" dirty="0"/>
          </a:p>
        </p:txBody>
      </p:sp>
      <p:sp>
        <p:nvSpPr>
          <p:cNvPr id="4" name="Slide Number Placeholder 3"/>
          <p:cNvSpPr>
            <a:spLocks noGrp="1"/>
          </p:cNvSpPr>
          <p:nvPr>
            <p:ph type="sldNum" sz="quarter" idx="5"/>
          </p:nvPr>
        </p:nvSpPr>
        <p:spPr/>
        <p:txBody>
          <a:bodyPr/>
          <a:lstStyle/>
          <a:p>
            <a:fld id="{7247CC80-58CC-402A-AF33-A285CF1C956C}" type="slidenum">
              <a:rPr lang="en-US" smtClean="0"/>
              <a:t>8</a:t>
            </a:fld>
            <a:endParaRPr lang="en-US"/>
          </a:p>
        </p:txBody>
      </p:sp>
    </p:spTree>
    <p:extLst>
      <p:ext uri="{BB962C8B-B14F-4D97-AF65-F5344CB8AC3E}">
        <p14:creationId xmlns:p14="http://schemas.microsoft.com/office/powerpoint/2010/main" val="3044523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BirdCast</a:t>
            </a:r>
            <a:r>
              <a:rPr lang="en-US" dirty="0"/>
              <a:t> Migration Dashboard: https://dashboard.birdcast.info/region/US-NM-055</a:t>
            </a:r>
          </a:p>
          <a:p>
            <a:endParaRPr lang="en-US" dirty="0"/>
          </a:p>
          <a:p>
            <a:r>
              <a:rPr lang="en-US" dirty="0"/>
              <a:t>Light pollution attracts and disorients migrating birds, confusing and exhausting them as well as making them vulnerable to collisions with buildings, and other urban threats like cats and toxins. An estimated 365 – 988 million birds die in collisions with buildings annually, including species of high conservation concern. </a:t>
            </a:r>
          </a:p>
          <a:p>
            <a:endParaRPr lang="en-US" dirty="0"/>
          </a:p>
          <a:p>
            <a:endParaRPr lang="en-US" dirty="0"/>
          </a:p>
        </p:txBody>
      </p:sp>
      <p:sp>
        <p:nvSpPr>
          <p:cNvPr id="4" name="Slide Number Placeholder 3"/>
          <p:cNvSpPr>
            <a:spLocks noGrp="1"/>
          </p:cNvSpPr>
          <p:nvPr>
            <p:ph type="sldNum" sz="quarter" idx="5"/>
          </p:nvPr>
        </p:nvSpPr>
        <p:spPr/>
        <p:txBody>
          <a:bodyPr/>
          <a:lstStyle/>
          <a:p>
            <a:fld id="{7247CC80-58CC-402A-AF33-A285CF1C956C}" type="slidenum">
              <a:rPr lang="en-US" smtClean="0"/>
              <a:t>9</a:t>
            </a:fld>
            <a:endParaRPr lang="en-US"/>
          </a:p>
        </p:txBody>
      </p:sp>
    </p:spTree>
    <p:extLst>
      <p:ext uri="{BB962C8B-B14F-4D97-AF65-F5344CB8AC3E}">
        <p14:creationId xmlns:p14="http://schemas.microsoft.com/office/powerpoint/2010/main" val="4200663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5B71-50E5-467B-8B08-675FDEDA2D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93144B-2BA9-4B97-8E42-3C539B801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BDBBF7-FDF0-4F1D-B616-734CA50F6F97}"/>
              </a:ext>
            </a:extLst>
          </p:cNvPr>
          <p:cNvSpPr>
            <a:spLocks noGrp="1"/>
          </p:cNvSpPr>
          <p:nvPr>
            <p:ph type="dt" sz="half" idx="10"/>
          </p:nvPr>
        </p:nvSpPr>
        <p:spPr/>
        <p:txBody>
          <a:bodyPr/>
          <a:lstStyle/>
          <a:p>
            <a:fld id="{D8DA8BC4-EBE2-40E4-A6F6-7F7144C22F40}" type="datetimeFigureOut">
              <a:rPr lang="en-US" smtClean="0"/>
              <a:t>11/18/2025</a:t>
            </a:fld>
            <a:endParaRPr lang="en-US"/>
          </a:p>
        </p:txBody>
      </p:sp>
      <p:sp>
        <p:nvSpPr>
          <p:cNvPr id="5" name="Footer Placeholder 4">
            <a:extLst>
              <a:ext uri="{FF2B5EF4-FFF2-40B4-BE49-F238E27FC236}">
                <a16:creationId xmlns:a16="http://schemas.microsoft.com/office/drawing/2014/main" id="{78B90C68-9BFB-4CB1-9C1D-C1910306F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36630-430C-4763-A08E-5455716AAE24}"/>
              </a:ext>
            </a:extLst>
          </p:cNvPr>
          <p:cNvSpPr>
            <a:spLocks noGrp="1"/>
          </p:cNvSpPr>
          <p:nvPr>
            <p:ph type="sldNum" sz="quarter" idx="12"/>
          </p:nvPr>
        </p:nvSpPr>
        <p:spPr/>
        <p:txBody>
          <a:bodyPr/>
          <a:lstStyle/>
          <a:p>
            <a:fld id="{C623E554-67FC-40C7-9EFC-9C45A0E0BD71}" type="slidenum">
              <a:rPr lang="en-US" smtClean="0"/>
              <a:t>‹#›</a:t>
            </a:fld>
            <a:endParaRPr lang="en-US"/>
          </a:p>
        </p:txBody>
      </p:sp>
    </p:spTree>
    <p:extLst>
      <p:ext uri="{BB962C8B-B14F-4D97-AF65-F5344CB8AC3E}">
        <p14:creationId xmlns:p14="http://schemas.microsoft.com/office/powerpoint/2010/main" val="2065965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87A3-352D-4095-B469-8C8C91D5A5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287238-93A4-4920-89F3-2516871E05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7DEFF-CB61-4F17-AE1B-80C248949EA7}"/>
              </a:ext>
            </a:extLst>
          </p:cNvPr>
          <p:cNvSpPr>
            <a:spLocks noGrp="1"/>
          </p:cNvSpPr>
          <p:nvPr>
            <p:ph type="dt" sz="half" idx="10"/>
          </p:nvPr>
        </p:nvSpPr>
        <p:spPr/>
        <p:txBody>
          <a:bodyPr/>
          <a:lstStyle/>
          <a:p>
            <a:fld id="{D8DA8BC4-EBE2-40E4-A6F6-7F7144C22F40}" type="datetimeFigureOut">
              <a:rPr lang="en-US" smtClean="0"/>
              <a:t>11/18/2025</a:t>
            </a:fld>
            <a:endParaRPr lang="en-US"/>
          </a:p>
        </p:txBody>
      </p:sp>
      <p:sp>
        <p:nvSpPr>
          <p:cNvPr id="5" name="Footer Placeholder 4">
            <a:extLst>
              <a:ext uri="{FF2B5EF4-FFF2-40B4-BE49-F238E27FC236}">
                <a16:creationId xmlns:a16="http://schemas.microsoft.com/office/drawing/2014/main" id="{615F02CA-9B91-44C3-BB35-67163342D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DDE0D-CE4B-48FC-BFFA-BD4DC36DC613}"/>
              </a:ext>
            </a:extLst>
          </p:cNvPr>
          <p:cNvSpPr>
            <a:spLocks noGrp="1"/>
          </p:cNvSpPr>
          <p:nvPr>
            <p:ph type="sldNum" sz="quarter" idx="12"/>
          </p:nvPr>
        </p:nvSpPr>
        <p:spPr/>
        <p:txBody>
          <a:bodyPr/>
          <a:lstStyle/>
          <a:p>
            <a:fld id="{C623E554-67FC-40C7-9EFC-9C45A0E0BD71}" type="slidenum">
              <a:rPr lang="en-US" smtClean="0"/>
              <a:t>‹#›</a:t>
            </a:fld>
            <a:endParaRPr lang="en-US"/>
          </a:p>
        </p:txBody>
      </p:sp>
    </p:spTree>
    <p:extLst>
      <p:ext uri="{BB962C8B-B14F-4D97-AF65-F5344CB8AC3E}">
        <p14:creationId xmlns:p14="http://schemas.microsoft.com/office/powerpoint/2010/main" val="505115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98591C-E79E-49FB-9E8A-DC7251BBE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E5428B-578F-484C-A0EB-224AD8D006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60226-F70D-4C85-A3C4-B17BFD158F86}"/>
              </a:ext>
            </a:extLst>
          </p:cNvPr>
          <p:cNvSpPr>
            <a:spLocks noGrp="1"/>
          </p:cNvSpPr>
          <p:nvPr>
            <p:ph type="dt" sz="half" idx="10"/>
          </p:nvPr>
        </p:nvSpPr>
        <p:spPr/>
        <p:txBody>
          <a:bodyPr/>
          <a:lstStyle/>
          <a:p>
            <a:fld id="{D8DA8BC4-EBE2-40E4-A6F6-7F7144C22F40}" type="datetimeFigureOut">
              <a:rPr lang="en-US" smtClean="0"/>
              <a:t>11/18/2025</a:t>
            </a:fld>
            <a:endParaRPr lang="en-US"/>
          </a:p>
        </p:txBody>
      </p:sp>
      <p:sp>
        <p:nvSpPr>
          <p:cNvPr id="5" name="Footer Placeholder 4">
            <a:extLst>
              <a:ext uri="{FF2B5EF4-FFF2-40B4-BE49-F238E27FC236}">
                <a16:creationId xmlns:a16="http://schemas.microsoft.com/office/drawing/2014/main" id="{BB8498E5-6599-4E55-8D09-BD5CA2702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DEB64-68EF-4D40-A529-A1A5F55CEE92}"/>
              </a:ext>
            </a:extLst>
          </p:cNvPr>
          <p:cNvSpPr>
            <a:spLocks noGrp="1"/>
          </p:cNvSpPr>
          <p:nvPr>
            <p:ph type="sldNum" sz="quarter" idx="12"/>
          </p:nvPr>
        </p:nvSpPr>
        <p:spPr/>
        <p:txBody>
          <a:bodyPr/>
          <a:lstStyle/>
          <a:p>
            <a:fld id="{C623E554-67FC-40C7-9EFC-9C45A0E0BD71}" type="slidenum">
              <a:rPr lang="en-US" smtClean="0"/>
              <a:t>‹#›</a:t>
            </a:fld>
            <a:endParaRPr lang="en-US"/>
          </a:p>
        </p:txBody>
      </p:sp>
    </p:spTree>
    <p:extLst>
      <p:ext uri="{BB962C8B-B14F-4D97-AF65-F5344CB8AC3E}">
        <p14:creationId xmlns:p14="http://schemas.microsoft.com/office/powerpoint/2010/main" val="1193478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70005A-04DE-4124-B8DF-0F1FF994C526}"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840EF-AE92-4971-8B5C-5EF3761D3B9A}" type="slidenum">
              <a:rPr lang="en-US" smtClean="0"/>
              <a:t>‹#›</a:t>
            </a:fld>
            <a:endParaRPr lang="en-US"/>
          </a:p>
        </p:txBody>
      </p:sp>
    </p:spTree>
    <p:extLst>
      <p:ext uri="{BB962C8B-B14F-4D97-AF65-F5344CB8AC3E}">
        <p14:creationId xmlns:p14="http://schemas.microsoft.com/office/powerpoint/2010/main" val="2580601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0005A-04DE-4124-B8DF-0F1FF994C526}"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840EF-AE92-4971-8B5C-5EF3761D3B9A}" type="slidenum">
              <a:rPr lang="en-US" smtClean="0"/>
              <a:t>‹#›</a:t>
            </a:fld>
            <a:endParaRPr lang="en-US"/>
          </a:p>
        </p:txBody>
      </p:sp>
    </p:spTree>
    <p:extLst>
      <p:ext uri="{BB962C8B-B14F-4D97-AF65-F5344CB8AC3E}">
        <p14:creationId xmlns:p14="http://schemas.microsoft.com/office/powerpoint/2010/main" val="39187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70005A-04DE-4124-B8DF-0F1FF994C526}"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840EF-AE92-4971-8B5C-5EF3761D3B9A}" type="slidenum">
              <a:rPr lang="en-US" smtClean="0"/>
              <a:t>‹#›</a:t>
            </a:fld>
            <a:endParaRPr lang="en-US"/>
          </a:p>
        </p:txBody>
      </p:sp>
    </p:spTree>
    <p:extLst>
      <p:ext uri="{BB962C8B-B14F-4D97-AF65-F5344CB8AC3E}">
        <p14:creationId xmlns:p14="http://schemas.microsoft.com/office/powerpoint/2010/main" val="2293424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70005A-04DE-4124-B8DF-0F1FF994C526}"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840EF-AE92-4971-8B5C-5EF3761D3B9A}" type="slidenum">
              <a:rPr lang="en-US" smtClean="0"/>
              <a:t>‹#›</a:t>
            </a:fld>
            <a:endParaRPr lang="en-US"/>
          </a:p>
        </p:txBody>
      </p:sp>
    </p:spTree>
    <p:extLst>
      <p:ext uri="{BB962C8B-B14F-4D97-AF65-F5344CB8AC3E}">
        <p14:creationId xmlns:p14="http://schemas.microsoft.com/office/powerpoint/2010/main" val="3575489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70005A-04DE-4124-B8DF-0F1FF994C526}" type="datetimeFigureOut">
              <a:rPr lang="en-US" smtClean="0"/>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840EF-AE92-4971-8B5C-5EF3761D3B9A}" type="slidenum">
              <a:rPr lang="en-US" smtClean="0"/>
              <a:t>‹#›</a:t>
            </a:fld>
            <a:endParaRPr lang="en-US"/>
          </a:p>
        </p:txBody>
      </p:sp>
    </p:spTree>
    <p:extLst>
      <p:ext uri="{BB962C8B-B14F-4D97-AF65-F5344CB8AC3E}">
        <p14:creationId xmlns:p14="http://schemas.microsoft.com/office/powerpoint/2010/main" val="2382317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70005A-04DE-4124-B8DF-0F1FF994C526}" type="datetimeFigureOut">
              <a:rPr lang="en-US" smtClean="0"/>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840EF-AE92-4971-8B5C-5EF3761D3B9A}" type="slidenum">
              <a:rPr lang="en-US" smtClean="0"/>
              <a:t>‹#›</a:t>
            </a:fld>
            <a:endParaRPr lang="en-US"/>
          </a:p>
        </p:txBody>
      </p:sp>
    </p:spTree>
    <p:extLst>
      <p:ext uri="{BB962C8B-B14F-4D97-AF65-F5344CB8AC3E}">
        <p14:creationId xmlns:p14="http://schemas.microsoft.com/office/powerpoint/2010/main" val="515908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0005A-04DE-4124-B8DF-0F1FF994C526}" type="datetimeFigureOut">
              <a:rPr lang="en-US" smtClean="0"/>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840EF-AE92-4971-8B5C-5EF3761D3B9A}" type="slidenum">
              <a:rPr lang="en-US" smtClean="0"/>
              <a:t>‹#›</a:t>
            </a:fld>
            <a:endParaRPr lang="en-US"/>
          </a:p>
        </p:txBody>
      </p:sp>
    </p:spTree>
    <p:extLst>
      <p:ext uri="{BB962C8B-B14F-4D97-AF65-F5344CB8AC3E}">
        <p14:creationId xmlns:p14="http://schemas.microsoft.com/office/powerpoint/2010/main" val="4245813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70005A-04DE-4124-B8DF-0F1FF994C526}"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840EF-AE92-4971-8B5C-5EF3761D3B9A}" type="slidenum">
              <a:rPr lang="en-US" smtClean="0"/>
              <a:t>‹#›</a:t>
            </a:fld>
            <a:endParaRPr lang="en-US"/>
          </a:p>
        </p:txBody>
      </p:sp>
    </p:spTree>
    <p:extLst>
      <p:ext uri="{BB962C8B-B14F-4D97-AF65-F5344CB8AC3E}">
        <p14:creationId xmlns:p14="http://schemas.microsoft.com/office/powerpoint/2010/main" val="3869987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1224-1CF2-4F55-8DB6-E0E6D7DB7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42D28C-32C1-438B-902E-AEB220D3CE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6D659-961B-4085-A361-23B6B7B3A048}"/>
              </a:ext>
            </a:extLst>
          </p:cNvPr>
          <p:cNvSpPr>
            <a:spLocks noGrp="1"/>
          </p:cNvSpPr>
          <p:nvPr>
            <p:ph type="dt" sz="half" idx="10"/>
          </p:nvPr>
        </p:nvSpPr>
        <p:spPr/>
        <p:txBody>
          <a:bodyPr/>
          <a:lstStyle/>
          <a:p>
            <a:fld id="{D8DA8BC4-EBE2-40E4-A6F6-7F7144C22F40}" type="datetimeFigureOut">
              <a:rPr lang="en-US" smtClean="0"/>
              <a:t>11/18/2025</a:t>
            </a:fld>
            <a:endParaRPr lang="en-US"/>
          </a:p>
        </p:txBody>
      </p:sp>
      <p:sp>
        <p:nvSpPr>
          <p:cNvPr id="5" name="Footer Placeholder 4">
            <a:extLst>
              <a:ext uri="{FF2B5EF4-FFF2-40B4-BE49-F238E27FC236}">
                <a16:creationId xmlns:a16="http://schemas.microsoft.com/office/drawing/2014/main" id="{529BDF18-DA6E-4079-9C5D-76CA906D5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3C754-8B7C-4F60-95DE-BC723585B279}"/>
              </a:ext>
            </a:extLst>
          </p:cNvPr>
          <p:cNvSpPr>
            <a:spLocks noGrp="1"/>
          </p:cNvSpPr>
          <p:nvPr>
            <p:ph type="sldNum" sz="quarter" idx="12"/>
          </p:nvPr>
        </p:nvSpPr>
        <p:spPr/>
        <p:txBody>
          <a:bodyPr/>
          <a:lstStyle/>
          <a:p>
            <a:fld id="{C623E554-67FC-40C7-9EFC-9C45A0E0BD71}" type="slidenum">
              <a:rPr lang="en-US" smtClean="0"/>
              <a:t>‹#›</a:t>
            </a:fld>
            <a:endParaRPr lang="en-US"/>
          </a:p>
        </p:txBody>
      </p:sp>
    </p:spTree>
    <p:extLst>
      <p:ext uri="{BB962C8B-B14F-4D97-AF65-F5344CB8AC3E}">
        <p14:creationId xmlns:p14="http://schemas.microsoft.com/office/powerpoint/2010/main" val="2249268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70005A-04DE-4124-B8DF-0F1FF994C526}"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840EF-AE92-4971-8B5C-5EF3761D3B9A}" type="slidenum">
              <a:rPr lang="en-US" smtClean="0"/>
              <a:t>‹#›</a:t>
            </a:fld>
            <a:endParaRPr lang="en-US"/>
          </a:p>
        </p:txBody>
      </p:sp>
    </p:spTree>
    <p:extLst>
      <p:ext uri="{BB962C8B-B14F-4D97-AF65-F5344CB8AC3E}">
        <p14:creationId xmlns:p14="http://schemas.microsoft.com/office/powerpoint/2010/main" val="2269283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0005A-04DE-4124-B8DF-0F1FF994C526}"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840EF-AE92-4971-8B5C-5EF3761D3B9A}" type="slidenum">
              <a:rPr lang="en-US" smtClean="0"/>
              <a:t>‹#›</a:t>
            </a:fld>
            <a:endParaRPr lang="en-US"/>
          </a:p>
        </p:txBody>
      </p:sp>
    </p:spTree>
    <p:extLst>
      <p:ext uri="{BB962C8B-B14F-4D97-AF65-F5344CB8AC3E}">
        <p14:creationId xmlns:p14="http://schemas.microsoft.com/office/powerpoint/2010/main" val="3119169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0005A-04DE-4124-B8DF-0F1FF994C526}"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840EF-AE92-4971-8B5C-5EF3761D3B9A}" type="slidenum">
              <a:rPr lang="en-US" smtClean="0"/>
              <a:t>‹#›</a:t>
            </a:fld>
            <a:endParaRPr lang="en-US"/>
          </a:p>
        </p:txBody>
      </p:sp>
    </p:spTree>
    <p:extLst>
      <p:ext uri="{BB962C8B-B14F-4D97-AF65-F5344CB8AC3E}">
        <p14:creationId xmlns:p14="http://schemas.microsoft.com/office/powerpoint/2010/main" val="84887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8" name="Line"/>
          <p:cNvSpPr/>
          <p:nvPr/>
        </p:nvSpPr>
        <p:spPr>
          <a:xfrm flipH="1">
            <a:off x="8489154" y="357188"/>
            <a:ext cx="120" cy="5607866"/>
          </a:xfrm>
          <a:prstGeom prst="line">
            <a:avLst/>
          </a:prstGeom>
          <a:ln w="12700">
            <a:solidFill>
              <a:srgbClr val="9A9A9A"/>
            </a:solidFill>
            <a:miter lim="400000"/>
          </a:ln>
        </p:spPr>
        <p:txBody>
          <a:bodyPr lIns="35719" tIns="35719" rIns="35719" bIns="35719" anchor="ctr"/>
          <a:lstStyle/>
          <a:p>
            <a:pPr algn="l" defTabSz="321457">
              <a:defRPr sz="1200">
                <a:latin typeface="Helvetica"/>
                <a:ea typeface="Helvetica"/>
                <a:cs typeface="Helvetica"/>
                <a:sym typeface="Helvetica"/>
              </a:defRPr>
            </a:pPr>
            <a:endParaRPr sz="844"/>
          </a:p>
        </p:txBody>
      </p:sp>
      <p:sp>
        <p:nvSpPr>
          <p:cNvPr id="89" name="Line"/>
          <p:cNvSpPr/>
          <p:nvPr/>
        </p:nvSpPr>
        <p:spPr>
          <a:xfrm>
            <a:off x="8489153" y="3138786"/>
            <a:ext cx="3232972" cy="41"/>
          </a:xfrm>
          <a:prstGeom prst="line">
            <a:avLst/>
          </a:prstGeom>
          <a:ln w="12700">
            <a:solidFill>
              <a:srgbClr val="9A9A9A"/>
            </a:solidFill>
            <a:miter lim="400000"/>
          </a:ln>
        </p:spPr>
        <p:txBody>
          <a:bodyPr lIns="35719" tIns="35719" rIns="35719" bIns="35719" anchor="ctr"/>
          <a:lstStyle/>
          <a:p>
            <a:pPr algn="l" defTabSz="321457">
              <a:defRPr sz="1200">
                <a:latin typeface="Helvetica"/>
                <a:ea typeface="Helvetica"/>
                <a:cs typeface="Helvetica"/>
                <a:sym typeface="Helvetica"/>
              </a:defRPr>
            </a:pPr>
            <a:endParaRPr sz="844"/>
          </a:p>
        </p:txBody>
      </p:sp>
      <p:sp>
        <p:nvSpPr>
          <p:cNvPr id="90" name="Image"/>
          <p:cNvSpPr>
            <a:spLocks noGrp="1"/>
          </p:cNvSpPr>
          <p:nvPr>
            <p:ph type="pic" sz="half" idx="21"/>
          </p:nvPr>
        </p:nvSpPr>
        <p:spPr>
          <a:xfrm>
            <a:off x="8595011" y="3223679"/>
            <a:ext cx="6099998" cy="3053954"/>
          </a:xfrm>
          <a:prstGeom prst="rect">
            <a:avLst/>
          </a:prstGeom>
        </p:spPr>
        <p:txBody>
          <a:bodyPr lIns="91439" tIns="45719" rIns="91439" bIns="45719">
            <a:noAutofit/>
          </a:bodyPr>
          <a:lstStyle/>
          <a:p>
            <a:endParaRPr/>
          </a:p>
        </p:txBody>
      </p:sp>
      <p:sp>
        <p:nvSpPr>
          <p:cNvPr id="91" name="Image"/>
          <p:cNvSpPr>
            <a:spLocks noGrp="1"/>
          </p:cNvSpPr>
          <p:nvPr>
            <p:ph type="pic" sz="quarter" idx="22"/>
          </p:nvPr>
        </p:nvSpPr>
        <p:spPr>
          <a:xfrm>
            <a:off x="8608219" y="-71438"/>
            <a:ext cx="3155156" cy="3518297"/>
          </a:xfrm>
          <a:prstGeom prst="rect">
            <a:avLst/>
          </a:prstGeom>
        </p:spPr>
        <p:txBody>
          <a:bodyPr lIns="91439" tIns="45719" rIns="91439" bIns="45719">
            <a:noAutofit/>
          </a:bodyPr>
          <a:lstStyle/>
          <a:p>
            <a:endParaRPr/>
          </a:p>
        </p:txBody>
      </p:sp>
      <p:sp>
        <p:nvSpPr>
          <p:cNvPr id="92" name="Image"/>
          <p:cNvSpPr>
            <a:spLocks noGrp="1"/>
          </p:cNvSpPr>
          <p:nvPr>
            <p:ph type="pic" idx="23"/>
          </p:nvPr>
        </p:nvSpPr>
        <p:spPr>
          <a:xfrm>
            <a:off x="-750094" y="330399"/>
            <a:ext cx="10358438" cy="5662964"/>
          </a:xfrm>
          <a:prstGeom prst="rect">
            <a:avLst/>
          </a:prstGeom>
        </p:spPr>
        <p:txBody>
          <a:bodyPr lIns="91439" tIns="45719" rIns="91439" bIns="45719">
            <a:noAutofit/>
          </a:bodyPr>
          <a:lstStyle/>
          <a:p>
            <a:endParaRPr/>
          </a:p>
        </p:txBody>
      </p:sp>
      <p:sp>
        <p:nvSpPr>
          <p:cNvPr id="93" name="Body Level One…"/>
          <p:cNvSpPr txBox="1">
            <a:spLocks noGrp="1"/>
          </p:cNvSpPr>
          <p:nvPr>
            <p:ph type="body" sz="quarter" idx="1"/>
          </p:nvPr>
        </p:nvSpPr>
        <p:spPr>
          <a:xfrm>
            <a:off x="488156" y="6090047"/>
            <a:ext cx="7846219" cy="660797"/>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0">
              <a:spcBef>
                <a:spcPts val="0"/>
              </a:spcBef>
              <a:buSzTx/>
              <a:buFontTx/>
              <a:buNone/>
              <a:defRPr sz="1828">
                <a:latin typeface="Helvetica Neue"/>
                <a:ea typeface="Helvetica Neue"/>
                <a:cs typeface="Helvetica Neue"/>
                <a:sym typeface="Helvetica Neue"/>
              </a:defRPr>
            </a:lvl2pPr>
            <a:lvl3pPr marL="0" indent="0">
              <a:spcBef>
                <a:spcPts val="0"/>
              </a:spcBef>
              <a:buSzTx/>
              <a:buFontTx/>
              <a:buNone/>
              <a:defRPr sz="1828">
                <a:latin typeface="Helvetica Neue"/>
                <a:ea typeface="Helvetica Neue"/>
                <a:cs typeface="Helvetica Neue"/>
                <a:sym typeface="Helvetica Neue"/>
              </a:defRPr>
            </a:lvl3pPr>
            <a:lvl4pPr marL="0" indent="0">
              <a:spcBef>
                <a:spcPts val="0"/>
              </a:spcBef>
              <a:buSzTx/>
              <a:buFontTx/>
              <a:buNone/>
              <a:defRPr sz="1828">
                <a:latin typeface="Helvetica Neue"/>
                <a:ea typeface="Helvetica Neue"/>
                <a:cs typeface="Helvetica Neue"/>
                <a:sym typeface="Helvetica Neue"/>
              </a:defRPr>
            </a:lvl4pPr>
            <a:lvl5pPr marL="0" indent="0">
              <a:spcBef>
                <a:spcPts val="0"/>
              </a:spcBef>
              <a:buSzTx/>
              <a:buFontTx/>
              <a:buNone/>
              <a:defRPr sz="1828">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099220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352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856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9503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300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1346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35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BC66-BBB7-4231-A42F-7D64FE72DA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F1C9B7-6F6F-4135-84C1-0246A2C24D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B554D-CEB0-456D-9BFC-D5B08A4A46C0}"/>
              </a:ext>
            </a:extLst>
          </p:cNvPr>
          <p:cNvSpPr>
            <a:spLocks noGrp="1"/>
          </p:cNvSpPr>
          <p:nvPr>
            <p:ph type="dt" sz="half" idx="10"/>
          </p:nvPr>
        </p:nvSpPr>
        <p:spPr/>
        <p:txBody>
          <a:bodyPr/>
          <a:lstStyle/>
          <a:p>
            <a:fld id="{D8DA8BC4-EBE2-40E4-A6F6-7F7144C22F40}" type="datetimeFigureOut">
              <a:rPr lang="en-US" smtClean="0"/>
              <a:t>11/18/2025</a:t>
            </a:fld>
            <a:endParaRPr lang="en-US"/>
          </a:p>
        </p:txBody>
      </p:sp>
      <p:sp>
        <p:nvSpPr>
          <p:cNvPr id="5" name="Footer Placeholder 4">
            <a:extLst>
              <a:ext uri="{FF2B5EF4-FFF2-40B4-BE49-F238E27FC236}">
                <a16:creationId xmlns:a16="http://schemas.microsoft.com/office/drawing/2014/main" id="{13BA2EA9-881B-4AB0-828B-44374281A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DDA6F-9B51-4D9D-B082-5E2D7759FB88}"/>
              </a:ext>
            </a:extLst>
          </p:cNvPr>
          <p:cNvSpPr>
            <a:spLocks noGrp="1"/>
          </p:cNvSpPr>
          <p:nvPr>
            <p:ph type="sldNum" sz="quarter" idx="12"/>
          </p:nvPr>
        </p:nvSpPr>
        <p:spPr/>
        <p:txBody>
          <a:bodyPr/>
          <a:lstStyle/>
          <a:p>
            <a:fld id="{C623E554-67FC-40C7-9EFC-9C45A0E0BD71}" type="slidenum">
              <a:rPr lang="en-US" smtClean="0"/>
              <a:t>‹#›</a:t>
            </a:fld>
            <a:endParaRPr lang="en-US"/>
          </a:p>
        </p:txBody>
      </p:sp>
    </p:spTree>
    <p:extLst>
      <p:ext uri="{BB962C8B-B14F-4D97-AF65-F5344CB8AC3E}">
        <p14:creationId xmlns:p14="http://schemas.microsoft.com/office/powerpoint/2010/main" val="3639204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4406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925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0170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2645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233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rebuchet M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65441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body" idx="1"/>
          </p:nvPr>
        </p:nvSpPr>
        <p:spPr>
          <a:xfrm>
            <a:off x="838200" y="1825625"/>
            <a:ext cx="9457706"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64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rebuchet M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137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36" name="Google Shape;3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37" name="Google Shape;3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15717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5" name="Google Shape;4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6" name="Google Shape;4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857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F466-BA04-405E-AFC3-B11077200A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CDD3A4-7B30-40B7-B749-33F0A194E6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2D37B-57F8-4879-A796-2930943B2D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D5CDD-9343-442E-8E7E-6006E3B8A94D}"/>
              </a:ext>
            </a:extLst>
          </p:cNvPr>
          <p:cNvSpPr>
            <a:spLocks noGrp="1"/>
          </p:cNvSpPr>
          <p:nvPr>
            <p:ph type="dt" sz="half" idx="10"/>
          </p:nvPr>
        </p:nvSpPr>
        <p:spPr/>
        <p:txBody>
          <a:bodyPr/>
          <a:lstStyle/>
          <a:p>
            <a:fld id="{D8DA8BC4-EBE2-40E4-A6F6-7F7144C22F40}" type="datetimeFigureOut">
              <a:rPr lang="en-US" smtClean="0"/>
              <a:t>11/18/2025</a:t>
            </a:fld>
            <a:endParaRPr lang="en-US"/>
          </a:p>
        </p:txBody>
      </p:sp>
      <p:sp>
        <p:nvSpPr>
          <p:cNvPr id="6" name="Footer Placeholder 5">
            <a:extLst>
              <a:ext uri="{FF2B5EF4-FFF2-40B4-BE49-F238E27FC236}">
                <a16:creationId xmlns:a16="http://schemas.microsoft.com/office/drawing/2014/main" id="{472C4C10-D371-4A3A-96A1-EFB5F8EB0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960455-D403-4279-AFFA-CDAF2B00EAA3}"/>
              </a:ext>
            </a:extLst>
          </p:cNvPr>
          <p:cNvSpPr>
            <a:spLocks noGrp="1"/>
          </p:cNvSpPr>
          <p:nvPr>
            <p:ph type="sldNum" sz="quarter" idx="12"/>
          </p:nvPr>
        </p:nvSpPr>
        <p:spPr/>
        <p:txBody>
          <a:bodyPr/>
          <a:lstStyle/>
          <a:p>
            <a:fld id="{C623E554-67FC-40C7-9EFC-9C45A0E0BD71}" type="slidenum">
              <a:rPr lang="en-US" smtClean="0"/>
              <a:t>‹#›</a:t>
            </a:fld>
            <a:endParaRPr lang="en-US"/>
          </a:p>
        </p:txBody>
      </p:sp>
    </p:spTree>
    <p:extLst>
      <p:ext uri="{BB962C8B-B14F-4D97-AF65-F5344CB8AC3E}">
        <p14:creationId xmlns:p14="http://schemas.microsoft.com/office/powerpoint/2010/main" val="4213146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0" name="Google Shape;5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1" name="Google Shape;5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4936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4" name="Google Shape;5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5" name="Google Shape;5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8214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
        <p:cNvGrpSpPr/>
        <p:nvPr/>
      </p:nvGrpSpPr>
      <p:grpSpPr>
        <a:xfrm>
          <a:off x="0" y="0"/>
          <a:ext cx="0" cy="0"/>
          <a:chOff x="0" y="0"/>
          <a:chExt cx="0" cy="0"/>
        </a:xfrm>
      </p:grpSpPr>
      <p:sp>
        <p:nvSpPr>
          <p:cNvPr id="57" name="Google Shape;57;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rebuchet M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1" name="Google Shape;6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2" name="Google Shape;6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8276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rebuchet M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5"/>
          <p:cNvSpPr>
            <a:spLocks noGrp="1"/>
          </p:cNvSpPr>
          <p:nvPr>
            <p:ph type="pic" idx="2"/>
          </p:nvPr>
        </p:nvSpPr>
        <p:spPr>
          <a:xfrm>
            <a:off x="5183188" y="987425"/>
            <a:ext cx="6172200" cy="4873625"/>
          </a:xfrm>
          <a:prstGeom prst="rect">
            <a:avLst/>
          </a:prstGeom>
          <a:noFill/>
          <a:ln>
            <a:noFill/>
          </a:ln>
        </p:spPr>
      </p:sp>
      <p:sp>
        <p:nvSpPr>
          <p:cNvPr id="66" name="Google Shape;66;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8" name="Google Shape;6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9" name="Google Shape;6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9979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0"/>
        <p:cNvGrpSpPr/>
        <p:nvPr/>
      </p:nvGrpSpPr>
      <p:grpSpPr>
        <a:xfrm>
          <a:off x="0" y="0"/>
          <a:ext cx="0" cy="0"/>
          <a:chOff x="0" y="0"/>
          <a:chExt cx="0" cy="0"/>
        </a:xfrm>
      </p:grpSpPr>
      <p:sp>
        <p:nvSpPr>
          <p:cNvPr id="71" name="Google Shape;7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body" idx="1"/>
          </p:nvPr>
        </p:nvSpPr>
        <p:spPr>
          <a:xfrm rot="5400000">
            <a:off x="3391384" y="-727559"/>
            <a:ext cx="4351338" cy="94577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4" name="Google Shape;7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5" name="Google Shape;7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6093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80" name="Google Shape;8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81" name="Google Shape;8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82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4FEFA-5E69-47E6-BCA0-3559273B23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86E620-A3C0-4034-9C52-C96072CE83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112293-4148-45AC-B7AD-8BF5E59923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EDF660-82CE-44D9-8752-ECBD38B852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55EE3-DC73-4AF5-81C8-54CEBFB582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85FAF1-146F-4387-833C-FBA3D01D0790}"/>
              </a:ext>
            </a:extLst>
          </p:cNvPr>
          <p:cNvSpPr>
            <a:spLocks noGrp="1"/>
          </p:cNvSpPr>
          <p:nvPr>
            <p:ph type="dt" sz="half" idx="10"/>
          </p:nvPr>
        </p:nvSpPr>
        <p:spPr/>
        <p:txBody>
          <a:bodyPr/>
          <a:lstStyle/>
          <a:p>
            <a:fld id="{D8DA8BC4-EBE2-40E4-A6F6-7F7144C22F40}" type="datetimeFigureOut">
              <a:rPr lang="en-US" smtClean="0"/>
              <a:t>11/18/2025</a:t>
            </a:fld>
            <a:endParaRPr lang="en-US"/>
          </a:p>
        </p:txBody>
      </p:sp>
      <p:sp>
        <p:nvSpPr>
          <p:cNvPr id="8" name="Footer Placeholder 7">
            <a:extLst>
              <a:ext uri="{FF2B5EF4-FFF2-40B4-BE49-F238E27FC236}">
                <a16:creationId xmlns:a16="http://schemas.microsoft.com/office/drawing/2014/main" id="{B06EF854-C6FF-42DD-8737-C492A2F855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983098-38A6-4DFB-9A56-105CFA816752}"/>
              </a:ext>
            </a:extLst>
          </p:cNvPr>
          <p:cNvSpPr>
            <a:spLocks noGrp="1"/>
          </p:cNvSpPr>
          <p:nvPr>
            <p:ph type="sldNum" sz="quarter" idx="12"/>
          </p:nvPr>
        </p:nvSpPr>
        <p:spPr/>
        <p:txBody>
          <a:bodyPr/>
          <a:lstStyle/>
          <a:p>
            <a:fld id="{C623E554-67FC-40C7-9EFC-9C45A0E0BD71}" type="slidenum">
              <a:rPr lang="en-US" smtClean="0"/>
              <a:t>‹#›</a:t>
            </a:fld>
            <a:endParaRPr lang="en-US"/>
          </a:p>
        </p:txBody>
      </p:sp>
    </p:spTree>
    <p:extLst>
      <p:ext uri="{BB962C8B-B14F-4D97-AF65-F5344CB8AC3E}">
        <p14:creationId xmlns:p14="http://schemas.microsoft.com/office/powerpoint/2010/main" val="2842271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D7CF1-B629-43C3-A17A-60B92A97C5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6D8D72-403A-48C5-99D8-8D193634CB21}"/>
              </a:ext>
            </a:extLst>
          </p:cNvPr>
          <p:cNvSpPr>
            <a:spLocks noGrp="1"/>
          </p:cNvSpPr>
          <p:nvPr>
            <p:ph type="dt" sz="half" idx="10"/>
          </p:nvPr>
        </p:nvSpPr>
        <p:spPr/>
        <p:txBody>
          <a:bodyPr/>
          <a:lstStyle/>
          <a:p>
            <a:fld id="{D8DA8BC4-EBE2-40E4-A6F6-7F7144C22F40}" type="datetimeFigureOut">
              <a:rPr lang="en-US" smtClean="0"/>
              <a:t>11/18/2025</a:t>
            </a:fld>
            <a:endParaRPr lang="en-US"/>
          </a:p>
        </p:txBody>
      </p:sp>
      <p:sp>
        <p:nvSpPr>
          <p:cNvPr id="4" name="Footer Placeholder 3">
            <a:extLst>
              <a:ext uri="{FF2B5EF4-FFF2-40B4-BE49-F238E27FC236}">
                <a16:creationId xmlns:a16="http://schemas.microsoft.com/office/drawing/2014/main" id="{881C48C0-7381-425D-AFBE-37BC51D5D8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3B798D-437F-46F0-AE18-D15A329A4B7E}"/>
              </a:ext>
            </a:extLst>
          </p:cNvPr>
          <p:cNvSpPr>
            <a:spLocks noGrp="1"/>
          </p:cNvSpPr>
          <p:nvPr>
            <p:ph type="sldNum" sz="quarter" idx="12"/>
          </p:nvPr>
        </p:nvSpPr>
        <p:spPr/>
        <p:txBody>
          <a:bodyPr/>
          <a:lstStyle/>
          <a:p>
            <a:fld id="{C623E554-67FC-40C7-9EFC-9C45A0E0BD71}" type="slidenum">
              <a:rPr lang="en-US" smtClean="0"/>
              <a:t>‹#›</a:t>
            </a:fld>
            <a:endParaRPr lang="en-US"/>
          </a:p>
        </p:txBody>
      </p:sp>
    </p:spTree>
    <p:extLst>
      <p:ext uri="{BB962C8B-B14F-4D97-AF65-F5344CB8AC3E}">
        <p14:creationId xmlns:p14="http://schemas.microsoft.com/office/powerpoint/2010/main" val="2987887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61487-995F-4EFC-A90E-352ED8BD1F1F}"/>
              </a:ext>
            </a:extLst>
          </p:cNvPr>
          <p:cNvSpPr>
            <a:spLocks noGrp="1"/>
          </p:cNvSpPr>
          <p:nvPr>
            <p:ph type="dt" sz="half" idx="10"/>
          </p:nvPr>
        </p:nvSpPr>
        <p:spPr/>
        <p:txBody>
          <a:bodyPr/>
          <a:lstStyle/>
          <a:p>
            <a:fld id="{D8DA8BC4-EBE2-40E4-A6F6-7F7144C22F40}" type="datetimeFigureOut">
              <a:rPr lang="en-US" smtClean="0"/>
              <a:t>11/18/2025</a:t>
            </a:fld>
            <a:endParaRPr lang="en-US"/>
          </a:p>
        </p:txBody>
      </p:sp>
      <p:sp>
        <p:nvSpPr>
          <p:cNvPr id="3" name="Footer Placeholder 2">
            <a:extLst>
              <a:ext uri="{FF2B5EF4-FFF2-40B4-BE49-F238E27FC236}">
                <a16:creationId xmlns:a16="http://schemas.microsoft.com/office/drawing/2014/main" id="{1B7353D3-B133-4E5F-B084-B7AD7E3F6D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9C4E6F-5C90-4B03-84B8-0E7FA116AB2F}"/>
              </a:ext>
            </a:extLst>
          </p:cNvPr>
          <p:cNvSpPr>
            <a:spLocks noGrp="1"/>
          </p:cNvSpPr>
          <p:nvPr>
            <p:ph type="sldNum" sz="quarter" idx="12"/>
          </p:nvPr>
        </p:nvSpPr>
        <p:spPr/>
        <p:txBody>
          <a:bodyPr/>
          <a:lstStyle/>
          <a:p>
            <a:fld id="{C623E554-67FC-40C7-9EFC-9C45A0E0BD71}" type="slidenum">
              <a:rPr lang="en-US" smtClean="0"/>
              <a:t>‹#›</a:t>
            </a:fld>
            <a:endParaRPr lang="en-US"/>
          </a:p>
        </p:txBody>
      </p:sp>
    </p:spTree>
    <p:extLst>
      <p:ext uri="{BB962C8B-B14F-4D97-AF65-F5344CB8AC3E}">
        <p14:creationId xmlns:p14="http://schemas.microsoft.com/office/powerpoint/2010/main" val="3714285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CBC9-6EBD-4D97-99E3-27964FD8C8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AC9C23-32BA-46E8-96B6-D8A9B7191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127380-60A0-459F-9EE7-784D0E732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B7C6F-98F7-46D8-A7BF-031160605ABB}"/>
              </a:ext>
            </a:extLst>
          </p:cNvPr>
          <p:cNvSpPr>
            <a:spLocks noGrp="1"/>
          </p:cNvSpPr>
          <p:nvPr>
            <p:ph type="dt" sz="half" idx="10"/>
          </p:nvPr>
        </p:nvSpPr>
        <p:spPr/>
        <p:txBody>
          <a:bodyPr/>
          <a:lstStyle/>
          <a:p>
            <a:fld id="{D8DA8BC4-EBE2-40E4-A6F6-7F7144C22F40}" type="datetimeFigureOut">
              <a:rPr lang="en-US" smtClean="0"/>
              <a:t>11/18/2025</a:t>
            </a:fld>
            <a:endParaRPr lang="en-US"/>
          </a:p>
        </p:txBody>
      </p:sp>
      <p:sp>
        <p:nvSpPr>
          <p:cNvPr id="6" name="Footer Placeholder 5">
            <a:extLst>
              <a:ext uri="{FF2B5EF4-FFF2-40B4-BE49-F238E27FC236}">
                <a16:creationId xmlns:a16="http://schemas.microsoft.com/office/drawing/2014/main" id="{0AA0C51A-8D86-4432-A19A-507CE5577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88727-BBE9-4BDE-9D97-78B92B3B215B}"/>
              </a:ext>
            </a:extLst>
          </p:cNvPr>
          <p:cNvSpPr>
            <a:spLocks noGrp="1"/>
          </p:cNvSpPr>
          <p:nvPr>
            <p:ph type="sldNum" sz="quarter" idx="12"/>
          </p:nvPr>
        </p:nvSpPr>
        <p:spPr/>
        <p:txBody>
          <a:bodyPr/>
          <a:lstStyle/>
          <a:p>
            <a:fld id="{C623E554-67FC-40C7-9EFC-9C45A0E0BD71}" type="slidenum">
              <a:rPr lang="en-US" smtClean="0"/>
              <a:t>‹#›</a:t>
            </a:fld>
            <a:endParaRPr lang="en-US"/>
          </a:p>
        </p:txBody>
      </p:sp>
    </p:spTree>
    <p:extLst>
      <p:ext uri="{BB962C8B-B14F-4D97-AF65-F5344CB8AC3E}">
        <p14:creationId xmlns:p14="http://schemas.microsoft.com/office/powerpoint/2010/main" val="2391099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27AD-8921-4F33-AAF6-B51263D19D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09443B-55A9-4945-A6EB-D53A088645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49B7AF-3831-4F61-87E0-97B13EB30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1B09D-FAA4-4EDD-9281-E24AC357C40B}"/>
              </a:ext>
            </a:extLst>
          </p:cNvPr>
          <p:cNvSpPr>
            <a:spLocks noGrp="1"/>
          </p:cNvSpPr>
          <p:nvPr>
            <p:ph type="dt" sz="half" idx="10"/>
          </p:nvPr>
        </p:nvSpPr>
        <p:spPr/>
        <p:txBody>
          <a:bodyPr/>
          <a:lstStyle/>
          <a:p>
            <a:fld id="{D8DA8BC4-EBE2-40E4-A6F6-7F7144C22F40}" type="datetimeFigureOut">
              <a:rPr lang="en-US" smtClean="0"/>
              <a:t>11/18/2025</a:t>
            </a:fld>
            <a:endParaRPr lang="en-US"/>
          </a:p>
        </p:txBody>
      </p:sp>
      <p:sp>
        <p:nvSpPr>
          <p:cNvPr id="6" name="Footer Placeholder 5">
            <a:extLst>
              <a:ext uri="{FF2B5EF4-FFF2-40B4-BE49-F238E27FC236}">
                <a16:creationId xmlns:a16="http://schemas.microsoft.com/office/drawing/2014/main" id="{37349481-C462-4AFB-A8AF-83AA7FBD53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0C8B97-1A95-4CEE-AEFD-9BE7FBB50AC7}"/>
              </a:ext>
            </a:extLst>
          </p:cNvPr>
          <p:cNvSpPr>
            <a:spLocks noGrp="1"/>
          </p:cNvSpPr>
          <p:nvPr>
            <p:ph type="sldNum" sz="quarter" idx="12"/>
          </p:nvPr>
        </p:nvSpPr>
        <p:spPr/>
        <p:txBody>
          <a:bodyPr/>
          <a:lstStyle/>
          <a:p>
            <a:fld id="{C623E554-67FC-40C7-9EFC-9C45A0E0BD71}" type="slidenum">
              <a:rPr lang="en-US" smtClean="0"/>
              <a:t>‹#›</a:t>
            </a:fld>
            <a:endParaRPr lang="en-US"/>
          </a:p>
        </p:txBody>
      </p:sp>
    </p:spTree>
    <p:extLst>
      <p:ext uri="{BB962C8B-B14F-4D97-AF65-F5344CB8AC3E}">
        <p14:creationId xmlns:p14="http://schemas.microsoft.com/office/powerpoint/2010/main" val="1514152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C7B16C-814D-41FE-B51E-8B5D24483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D12808-11CC-4ECD-BDDB-E4BC2FF5AB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DEFD6-4B79-4D31-A48E-D931937AEA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A8BC4-EBE2-40E4-A6F6-7F7144C22F40}" type="datetimeFigureOut">
              <a:rPr lang="en-US" smtClean="0"/>
              <a:t>11/18/2025</a:t>
            </a:fld>
            <a:endParaRPr lang="en-US"/>
          </a:p>
        </p:txBody>
      </p:sp>
      <p:sp>
        <p:nvSpPr>
          <p:cNvPr id="5" name="Footer Placeholder 4">
            <a:extLst>
              <a:ext uri="{FF2B5EF4-FFF2-40B4-BE49-F238E27FC236}">
                <a16:creationId xmlns:a16="http://schemas.microsoft.com/office/drawing/2014/main" id="{C4AD3C72-4BE0-49D3-A043-7BFC635304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9CDD2F-F72F-42D7-A73A-26011D40D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23E554-67FC-40C7-9EFC-9C45A0E0BD71}" type="slidenum">
              <a:rPr lang="en-US" smtClean="0"/>
              <a:t>‹#›</a:t>
            </a:fld>
            <a:endParaRPr lang="en-US"/>
          </a:p>
        </p:txBody>
      </p:sp>
    </p:spTree>
    <p:extLst>
      <p:ext uri="{BB962C8B-B14F-4D97-AF65-F5344CB8AC3E}">
        <p14:creationId xmlns:p14="http://schemas.microsoft.com/office/powerpoint/2010/main" val="2138463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0005A-04DE-4124-B8DF-0F1FF994C526}" type="datetimeFigureOut">
              <a:rPr lang="en-US" smtClean="0"/>
              <a:t>11/18/2025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840EF-AE92-4971-8B5C-5EF3761D3B9A}" type="slidenum">
              <a:rPr lang="en-US" smtClean="0"/>
              <a:t>‹#›</a:t>
            </a:fld>
            <a:endParaRPr lang="en-US"/>
          </a:p>
        </p:txBody>
      </p:sp>
    </p:spTree>
    <p:extLst>
      <p:ext uri="{BB962C8B-B14F-4D97-AF65-F5344CB8AC3E}">
        <p14:creationId xmlns:p14="http://schemas.microsoft.com/office/powerpoint/2010/main" val="303263086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4672231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rebuchet MS"/>
              <a:buNone/>
              <a:defRPr sz="44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9457706"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pic>
        <p:nvPicPr>
          <p:cNvPr id="12" name="Google Shape;12;p16"/>
          <p:cNvPicPr preferRelativeResize="0"/>
          <p:nvPr/>
        </p:nvPicPr>
        <p:blipFill rotWithShape="1">
          <a:blip r:embed="rId13">
            <a:alphaModFix/>
          </a:blip>
          <a:srcRect/>
          <a:stretch/>
        </p:blipFill>
        <p:spPr>
          <a:xfrm>
            <a:off x="10432726" y="5569527"/>
            <a:ext cx="1616769" cy="1151948"/>
          </a:xfrm>
          <a:prstGeom prst="rect">
            <a:avLst/>
          </a:prstGeom>
          <a:noFill/>
          <a:ln>
            <a:noFill/>
          </a:ln>
        </p:spPr>
      </p:pic>
    </p:spTree>
    <p:extLst>
      <p:ext uri="{BB962C8B-B14F-4D97-AF65-F5344CB8AC3E}">
        <p14:creationId xmlns:p14="http://schemas.microsoft.com/office/powerpoint/2010/main" val="2034992132"/>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www.blm.gov/sites/default/files/docs/2023-04/Library_BLMTechnicalNote457_final.pdf"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hyperlink" Target="https://brdarkskies.org/" TargetMode="External"/><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https://extension.usu.edu/iort/cp-darkskies/?msclkid=79ab3ad4d06911ec8e6d6c3ac53b9c0f" TargetMode="External"/><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darkskyland.us/initiatives" TargetMode="External"/><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hyperlink" Target="https://stemarts.com/sciart-productions/" TargetMode="External"/><Relationship Id="rId5" Type="http://schemas.openxmlformats.org/officeDocument/2006/relationships/hyperlink" Target="https://taos.unm.edu/community/observatory.html" TargetMode="External"/><Relationship Id="rId4" Type="http://schemas.openxmlformats.org/officeDocument/2006/relationships/hyperlink" Target="https://cdtcoalition.org/dark-ski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nps.gov/subjects/nightskies/economic.htm"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7.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hyperlink" Target="https://nevadasindianterritory.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hyperlink" Target="https://www.designlights.org/" TargetMode="External"/><Relationship Id="rId13" Type="http://schemas.openxmlformats.org/officeDocument/2006/relationships/hyperlink" Target="http://www.nativeskywatchers.com/" TargetMode="External"/><Relationship Id="rId18" Type="http://schemas.openxmlformats.org/officeDocument/2006/relationships/hyperlink" Target="https://www.youtube.com/watch?v=jiFsQFX0RxA" TargetMode="External"/><Relationship Id="rId3" Type="http://schemas.openxmlformats.org/officeDocument/2006/relationships/hyperlink" Target="https://www.nmdarksky.org/" TargetMode="External"/><Relationship Id="rId7" Type="http://schemas.openxmlformats.org/officeDocument/2006/relationships/hyperlink" Target="https://www.ies.org/" TargetMode="External"/><Relationship Id="rId12" Type="http://schemas.openxmlformats.org/officeDocument/2006/relationships/hyperlink" Target="https://darksky.org/what-we-do/international-dark-sky-places/apply/" TargetMode="External"/><Relationship Id="rId17" Type="http://schemas.openxmlformats.org/officeDocument/2006/relationships/hyperlink" Target="https://flagstaffdarkskies.org/dark-sky-residential-lighting-products/" TargetMode="External"/><Relationship Id="rId2" Type="http://schemas.openxmlformats.org/officeDocument/2006/relationships/hyperlink" Target="chrome-extension://efaidnbmnnnibpcajpcglclefindmkaj/https:/extension.usu.edu/iort/cp-darkskies/files/cultural-connectedness.pdf" TargetMode="External"/><Relationship Id="rId16" Type="http://schemas.openxmlformats.org/officeDocument/2006/relationships/hyperlink" Target="https://flagstaffdarkskies.org/" TargetMode="External"/><Relationship Id="rId1" Type="http://schemas.openxmlformats.org/officeDocument/2006/relationships/slideLayout" Target="../slideLayouts/slideLayout18.xml"/><Relationship Id="rId6" Type="http://schemas.openxmlformats.org/officeDocument/2006/relationships/hyperlink" Target="https://www.nps.gov/subjects/nightskies/lightpollution.htm" TargetMode="External"/><Relationship Id="rId11" Type="http://schemas.openxmlformats.org/officeDocument/2006/relationships/hyperlink" Target="https://scholar.google.com/citations?hl=en&amp;user=lzWYCLwAAAAJ&amp;view_op=list_works&amp;sortby=pubdate" TargetMode="External"/><Relationship Id="rId5" Type="http://schemas.openxmlformats.org/officeDocument/2006/relationships/hyperlink" Target="https://www.nps.gov/subjects/nightskies/index.htm" TargetMode="External"/><Relationship Id="rId15" Type="http://schemas.openxmlformats.org/officeDocument/2006/relationships/hyperlink" Target="https://darksky.org/news/darksky-international-releases-guiding-principles-for-responsible-astrotourism/" TargetMode="External"/><Relationship Id="rId10" Type="http://schemas.openxmlformats.org/officeDocument/2006/relationships/hyperlink" Target="https://brdarkskies.org/" TargetMode="External"/><Relationship Id="rId19" Type="http://schemas.openxmlformats.org/officeDocument/2006/relationships/hyperlink" Target="https://www.youtube.com/watch?v=ToTgwME_FA0&amp;t=2466s" TargetMode="External"/><Relationship Id="rId4" Type="http://schemas.openxmlformats.org/officeDocument/2006/relationships/hyperlink" Target="https://darksky.org/" TargetMode="External"/><Relationship Id="rId9" Type="http://schemas.openxmlformats.org/officeDocument/2006/relationships/hyperlink" Target="https://extension.usu.edu/iort/cp-darkskies/" TargetMode="External"/><Relationship Id="rId14" Type="http://schemas.openxmlformats.org/officeDocument/2006/relationships/hyperlink" Target="https://indigenouseducation.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3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hyperlink" Target="http://www.americanindigenoustourism.com/" TargetMode="External"/><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5.png"/><Relationship Id="rId11" Type="http://schemas.openxmlformats.org/officeDocument/2006/relationships/image" Target="../media/image12.png"/><Relationship Id="rId5" Type="http://schemas.openxmlformats.org/officeDocument/2006/relationships/image" Target="../media/image7.jpe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hyperlink" Target="http://www.destinationnativeamerica.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hyperlink" Target="https://bit.ly/CNP-25WebinarNOV18" TargetMode="External"/><Relationship Id="rId10" Type="http://schemas.openxmlformats.org/officeDocument/2006/relationships/image" Target="../media/image19.png"/><Relationship Id="rId4" Type="http://schemas.openxmlformats.org/officeDocument/2006/relationships/hyperlink" Target="https://bit.ly/AIANTA-24WebinarAPR30" TargetMode="External"/><Relationship Id="rId9"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1.jpeg"/><Relationship Id="rId7"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7.jpe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4.pn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jpeg"/><Relationship Id="rId7"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30.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12.png"/><Relationship Id="rId4" Type="http://schemas.openxmlformats.org/officeDocument/2006/relationships/image" Target="../media/image75.png"/><Relationship Id="rId9" Type="http://schemas.openxmlformats.org/officeDocument/2006/relationships/image" Target="../media/image11.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jpeg"/><Relationship Id="rId7"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30.xml"/><Relationship Id="rId6" Type="http://schemas.openxmlformats.org/officeDocument/2006/relationships/image" Target="../media/image7.jpeg"/><Relationship Id="rId5" Type="http://schemas.openxmlformats.org/officeDocument/2006/relationships/image" Target="../media/image8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6171" b="-2421"/>
            </a:stretch>
          </a:blipFill>
        </p:spPr>
        <p:txBody>
          <a:bodyPr/>
          <a:lstStyle/>
          <a:p>
            <a:endParaRPr lang="en-US" sz="1200"/>
          </a:p>
        </p:txBody>
      </p:sp>
      <p:sp>
        <p:nvSpPr>
          <p:cNvPr id="3" name="Freeform 3"/>
          <p:cNvSpPr/>
          <p:nvPr/>
        </p:nvSpPr>
        <p:spPr>
          <a:xfrm>
            <a:off x="6229934" y="298426"/>
            <a:ext cx="6772661" cy="6772661"/>
          </a:xfrm>
          <a:custGeom>
            <a:avLst/>
            <a:gdLst/>
            <a:ahLst/>
            <a:cxnLst/>
            <a:rect l="l" t="t" r="r" b="b"/>
            <a:pathLst>
              <a:path w="10158992" h="10158992">
                <a:moveTo>
                  <a:pt x="0" y="0"/>
                </a:moveTo>
                <a:lnTo>
                  <a:pt x="10158992" y="0"/>
                </a:lnTo>
                <a:lnTo>
                  <a:pt x="10158992" y="10158991"/>
                </a:lnTo>
                <a:lnTo>
                  <a:pt x="0" y="10158991"/>
                </a:lnTo>
                <a:lnTo>
                  <a:pt x="0" y="0"/>
                </a:lnTo>
                <a:close/>
              </a:path>
            </a:pathLst>
          </a:custGeom>
          <a:blipFill>
            <a:blip r:embed="rId4">
              <a:alphaModFix amt="43999"/>
            </a:blip>
            <a:stretch>
              <a:fillRect/>
            </a:stretch>
          </a:blipFill>
        </p:spPr>
        <p:txBody>
          <a:bodyPr/>
          <a:lstStyle/>
          <a:p>
            <a:endParaRPr lang="en-US" sz="1200"/>
          </a:p>
        </p:txBody>
      </p:sp>
      <p:sp>
        <p:nvSpPr>
          <p:cNvPr id="4" name="Freeform 4"/>
          <p:cNvSpPr/>
          <p:nvPr/>
        </p:nvSpPr>
        <p:spPr>
          <a:xfrm>
            <a:off x="6992022" y="134894"/>
            <a:ext cx="6536449" cy="6588213"/>
          </a:xfrm>
          <a:custGeom>
            <a:avLst/>
            <a:gdLst/>
            <a:ahLst/>
            <a:cxnLst/>
            <a:rect l="l" t="t" r="r" b="b"/>
            <a:pathLst>
              <a:path w="9804673" h="9882319">
                <a:moveTo>
                  <a:pt x="0" y="0"/>
                </a:moveTo>
                <a:lnTo>
                  <a:pt x="9804673" y="0"/>
                </a:lnTo>
                <a:lnTo>
                  <a:pt x="9804673" y="9882320"/>
                </a:lnTo>
                <a:lnTo>
                  <a:pt x="0" y="9882320"/>
                </a:lnTo>
                <a:lnTo>
                  <a:pt x="0" y="0"/>
                </a:lnTo>
                <a:close/>
              </a:path>
            </a:pathLst>
          </a:custGeom>
          <a:blipFill>
            <a:blip r:embed="rId5"/>
            <a:stretch>
              <a:fillRect/>
            </a:stretch>
          </a:blipFill>
        </p:spPr>
        <p:txBody>
          <a:bodyPr/>
          <a:lstStyle/>
          <a:p>
            <a:endParaRPr lang="en-US" sz="1200"/>
          </a:p>
        </p:txBody>
      </p:sp>
      <p:sp>
        <p:nvSpPr>
          <p:cNvPr id="5" name="Freeform 5"/>
          <p:cNvSpPr/>
          <p:nvPr/>
        </p:nvSpPr>
        <p:spPr>
          <a:xfrm>
            <a:off x="1122156" y="1245975"/>
            <a:ext cx="4794472" cy="1300501"/>
          </a:xfrm>
          <a:custGeom>
            <a:avLst/>
            <a:gdLst/>
            <a:ahLst/>
            <a:cxnLst/>
            <a:rect l="l" t="t" r="r" b="b"/>
            <a:pathLst>
              <a:path w="7191708" h="1950751">
                <a:moveTo>
                  <a:pt x="0" y="0"/>
                </a:moveTo>
                <a:lnTo>
                  <a:pt x="7191708" y="0"/>
                </a:lnTo>
                <a:lnTo>
                  <a:pt x="7191708" y="1950751"/>
                </a:lnTo>
                <a:lnTo>
                  <a:pt x="0" y="1950751"/>
                </a:lnTo>
                <a:lnTo>
                  <a:pt x="0" y="0"/>
                </a:lnTo>
                <a:close/>
              </a:path>
            </a:pathLst>
          </a:custGeom>
          <a:blipFill>
            <a:blip r:embed="rId6"/>
            <a:stretch>
              <a:fillRect t="-8315" b="-8315"/>
            </a:stretch>
          </a:blipFill>
        </p:spPr>
        <p:txBody>
          <a:bodyPr/>
          <a:lstStyle/>
          <a:p>
            <a:endParaRPr lang="en-US" sz="1200"/>
          </a:p>
        </p:txBody>
      </p:sp>
      <p:sp>
        <p:nvSpPr>
          <p:cNvPr id="6" name="Freeform 6"/>
          <p:cNvSpPr/>
          <p:nvPr/>
        </p:nvSpPr>
        <p:spPr>
          <a:xfrm>
            <a:off x="210086" y="2914775"/>
            <a:ext cx="6781937" cy="3128168"/>
          </a:xfrm>
          <a:custGeom>
            <a:avLst/>
            <a:gdLst/>
            <a:ahLst/>
            <a:cxnLst/>
            <a:rect l="l" t="t" r="r" b="b"/>
            <a:pathLst>
              <a:path w="10172905" h="4692252">
                <a:moveTo>
                  <a:pt x="0" y="0"/>
                </a:moveTo>
                <a:lnTo>
                  <a:pt x="10172905" y="0"/>
                </a:lnTo>
                <a:lnTo>
                  <a:pt x="10172905" y="4692252"/>
                </a:lnTo>
                <a:lnTo>
                  <a:pt x="0" y="4692252"/>
                </a:lnTo>
                <a:lnTo>
                  <a:pt x="0" y="0"/>
                </a:lnTo>
                <a:close/>
              </a:path>
            </a:pathLst>
          </a:custGeom>
          <a:blipFill>
            <a:blip r:embed="rId7"/>
            <a:stretch>
              <a:fillRect/>
            </a:stretch>
          </a:blipFill>
        </p:spPr>
        <p:txBody>
          <a:bodyPr/>
          <a:lstStyle/>
          <a:p>
            <a:endParaRPr lang="en-US" sz="1200"/>
          </a:p>
        </p:txBody>
      </p:sp>
      <p:grpSp>
        <p:nvGrpSpPr>
          <p:cNvPr id="7" name="Group 7"/>
          <p:cNvGrpSpPr/>
          <p:nvPr/>
        </p:nvGrpSpPr>
        <p:grpSpPr>
          <a:xfrm>
            <a:off x="0" y="6172201"/>
            <a:ext cx="12192000" cy="713031"/>
            <a:chOff x="0" y="0"/>
            <a:chExt cx="4816593" cy="281691"/>
          </a:xfrm>
        </p:grpSpPr>
        <p:sp>
          <p:nvSpPr>
            <p:cNvPr id="8" name="Freeform 8"/>
            <p:cNvSpPr/>
            <p:nvPr/>
          </p:nvSpPr>
          <p:spPr>
            <a:xfrm>
              <a:off x="0" y="0"/>
              <a:ext cx="4816592" cy="281691"/>
            </a:xfrm>
            <a:custGeom>
              <a:avLst/>
              <a:gdLst/>
              <a:ahLst/>
              <a:cxnLst/>
              <a:rect l="l" t="t" r="r" b="b"/>
              <a:pathLst>
                <a:path w="4816592" h="281691">
                  <a:moveTo>
                    <a:pt x="0" y="0"/>
                  </a:moveTo>
                  <a:lnTo>
                    <a:pt x="4816592" y="0"/>
                  </a:lnTo>
                  <a:lnTo>
                    <a:pt x="4816592" y="281691"/>
                  </a:lnTo>
                  <a:lnTo>
                    <a:pt x="0" y="281691"/>
                  </a:lnTo>
                  <a:close/>
                </a:path>
              </a:pathLst>
            </a:custGeom>
            <a:solidFill>
              <a:srgbClr val="292627"/>
            </a:solidFill>
          </p:spPr>
          <p:txBody>
            <a:bodyPr/>
            <a:lstStyle/>
            <a:p>
              <a:endParaRPr lang="en-US" sz="1200"/>
            </a:p>
          </p:txBody>
        </p:sp>
        <p:sp>
          <p:nvSpPr>
            <p:cNvPr id="9" name="TextBox 9"/>
            <p:cNvSpPr txBox="1"/>
            <p:nvPr/>
          </p:nvSpPr>
          <p:spPr>
            <a:xfrm>
              <a:off x="0" y="-38100"/>
              <a:ext cx="4816593" cy="319791"/>
            </a:xfrm>
            <a:prstGeom prst="rect">
              <a:avLst/>
            </a:prstGeom>
          </p:spPr>
          <p:txBody>
            <a:bodyPr lIns="33867" tIns="33867" rIns="33867" bIns="33867" rtlCol="0" anchor="ctr"/>
            <a:lstStyle/>
            <a:p>
              <a:pPr algn="ctr">
                <a:lnSpc>
                  <a:spcPts val="1960"/>
                </a:lnSpc>
              </a:pPr>
              <a:endParaRPr sz="1200"/>
            </a:p>
          </p:txBody>
        </p:sp>
      </p:grpSp>
      <p:sp>
        <p:nvSpPr>
          <p:cNvPr id="10" name="Freeform 10"/>
          <p:cNvSpPr/>
          <p:nvPr/>
        </p:nvSpPr>
        <p:spPr>
          <a:xfrm rot="-10800000">
            <a:off x="0" y="5704320"/>
            <a:ext cx="12192000" cy="3705870"/>
          </a:xfrm>
          <a:custGeom>
            <a:avLst/>
            <a:gdLst/>
            <a:ahLst/>
            <a:cxnLst/>
            <a:rect l="l" t="t" r="r" b="b"/>
            <a:pathLst>
              <a:path w="18288000" h="5558805">
                <a:moveTo>
                  <a:pt x="0" y="0"/>
                </a:moveTo>
                <a:lnTo>
                  <a:pt x="18288000" y="0"/>
                </a:lnTo>
                <a:lnTo>
                  <a:pt x="18288000" y="5558805"/>
                </a:lnTo>
                <a:lnTo>
                  <a:pt x="0" y="5558805"/>
                </a:lnTo>
                <a:lnTo>
                  <a:pt x="0" y="0"/>
                </a:lnTo>
                <a:close/>
              </a:path>
            </a:pathLst>
          </a:custGeom>
          <a:blipFill>
            <a:blip r:embed="rId8"/>
            <a:stretch>
              <a:fillRect/>
            </a:stretch>
          </a:blipFill>
        </p:spPr>
        <p:txBody>
          <a:bodyPr/>
          <a:lstStyle/>
          <a:p>
            <a:endParaRPr lang="en-US" sz="1200"/>
          </a:p>
        </p:txBody>
      </p:sp>
      <p:sp>
        <p:nvSpPr>
          <p:cNvPr id="11" name="TextBox 11"/>
          <p:cNvSpPr txBox="1"/>
          <p:nvPr/>
        </p:nvSpPr>
        <p:spPr>
          <a:xfrm>
            <a:off x="0" y="6404885"/>
            <a:ext cx="12192000" cy="230832"/>
          </a:xfrm>
          <a:prstGeom prst="rect">
            <a:avLst/>
          </a:prstGeom>
        </p:spPr>
        <p:txBody>
          <a:bodyPr lIns="0" tIns="0" rIns="0" bIns="0" rtlCol="0" anchor="t">
            <a:spAutoFit/>
          </a:bodyPr>
          <a:lstStyle/>
          <a:p>
            <a:pPr algn="ctr">
              <a:lnSpc>
                <a:spcPts val="1815"/>
              </a:lnSpc>
            </a:pPr>
            <a:r>
              <a:rPr lang="en-US" sz="1513" b="1" spc="272">
                <a:solidFill>
                  <a:srgbClr val="2A2627"/>
                </a:solidFill>
                <a:latin typeface="Montserrat Ultra-Bold"/>
                <a:ea typeface="Montserrat Ultra-Bold"/>
                <a:cs typeface="Montserrat Ultra-Bold"/>
                <a:sym typeface="Montserrat Ultra-Bold"/>
              </a:rPr>
              <a:t>SUPPORTING TOURISM AND HEALTHY LANDS IN NATIVE NATIONS AND COMMUNITIES.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451E5BB-4701-0A11-4012-BC445FC347A1}"/>
              </a:ext>
            </a:extLst>
          </p:cNvPr>
          <p:cNvSpPr txBox="1"/>
          <p:nvPr/>
        </p:nvSpPr>
        <p:spPr>
          <a:xfrm>
            <a:off x="420414" y="1877811"/>
            <a:ext cx="6180361" cy="3731172"/>
          </a:xfrm>
          <a:prstGeom prst="rect">
            <a:avLst/>
          </a:prstGeom>
        </p:spPr>
        <p:txBody>
          <a:bodyPr vert="horz" lIns="91440" tIns="45720" rIns="91440" bIns="45720" rtlCol="0">
            <a:normAutofit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BLM mission is to manage public lands “in a manner that will </a:t>
            </a:r>
            <a:r>
              <a:rPr kumimoji="0" lang="en-US" sz="2000" b="0" i="0" u="none" strike="noStrike" kern="1200" cap="none" spc="0" normalizeH="0" baseline="0" noProof="0" dirty="0">
                <a:ln>
                  <a:noFill/>
                </a:ln>
                <a:solidFill>
                  <a:prstClr val="white"/>
                </a:solidFill>
                <a:effectLst/>
                <a:highlight>
                  <a:srgbClr val="008080"/>
                </a:highlight>
                <a:uLnTx/>
                <a:uFillTx/>
                <a:latin typeface="Calibri" panose="020F0502020204030204"/>
                <a:ea typeface="+mn-ea"/>
                <a:cs typeface="+mn-cs"/>
              </a:rPr>
              <a:t>protect the quality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of scientific, scenic, historical, ecological, environmental, air and atmosphere </a:t>
            </a:r>
            <a:r>
              <a:rPr kumimoji="0" lang="en-US" sz="2000" b="0" i="0" u="none" strike="noStrike" kern="1200" cap="none" spc="0" normalizeH="0" baseline="0" noProof="0" dirty="0">
                <a:ln>
                  <a:noFill/>
                </a:ln>
                <a:solidFill>
                  <a:prstClr val="white"/>
                </a:solidFill>
                <a:effectLst/>
                <a:highlight>
                  <a:srgbClr val="008080"/>
                </a:highlight>
                <a:uLnTx/>
                <a:uFillTx/>
                <a:latin typeface="Calibri" panose="020F0502020204030204"/>
                <a:ea typeface="+mn-ea"/>
                <a:cs typeface="+mn-cs"/>
              </a:rPr>
              <a:t>values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 that where appropriate, will preserve and protect certain public lands in their </a:t>
            </a:r>
            <a:r>
              <a:rPr kumimoji="0" lang="en-US" sz="2000" b="0" i="0" u="none" strike="noStrike" kern="1200" cap="none" spc="0" normalizeH="0" baseline="0" noProof="0" dirty="0">
                <a:ln>
                  <a:noFill/>
                </a:ln>
                <a:solidFill>
                  <a:prstClr val="white"/>
                </a:solidFill>
                <a:effectLst/>
                <a:highlight>
                  <a:srgbClr val="008080"/>
                </a:highlight>
                <a:uLnTx/>
                <a:uFillTx/>
                <a:latin typeface="Calibri" panose="020F0502020204030204"/>
                <a:ea typeface="+mn-ea"/>
                <a:cs typeface="+mn-cs"/>
              </a:rPr>
              <a:t>natural condition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US" sz="2000" b="0" i="0" u="none" strike="noStrike" kern="1200" cap="none" spc="0" normalizeH="0" baseline="0" noProof="0" dirty="0">
                <a:ln>
                  <a:noFill/>
                </a:ln>
                <a:solidFill>
                  <a:prstClr val="white"/>
                </a:solidFill>
                <a:effectLst/>
                <a:highlight>
                  <a:srgbClr val="008080"/>
                </a:highlight>
                <a:uLnTx/>
                <a:uFillTx/>
                <a:latin typeface="Calibri" panose="020F0502020204030204"/>
                <a:ea typeface="+mn-ea"/>
                <a:cs typeface="+mn-cs"/>
              </a:rPr>
              <a:t>provide for outdoor recreation</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FLPMA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BLM lands within the National Conservation Lands Program (monuments, wild &amp; scenic rivers, wilderness, and scenic and historic trails) addresses dark skies: “the </a:t>
            </a:r>
            <a:r>
              <a:rPr kumimoji="0" lang="en-US" sz="2000" b="0" i="0" u="none" strike="noStrike" kern="1200" cap="none" spc="0" normalizeH="0" baseline="0" noProof="0" dirty="0">
                <a:ln>
                  <a:noFill/>
                </a:ln>
                <a:solidFill>
                  <a:prstClr val="white"/>
                </a:solidFill>
                <a:effectLst/>
                <a:highlight>
                  <a:srgbClr val="008080"/>
                </a:highlight>
                <a:uLnTx/>
                <a:uFillTx/>
                <a:latin typeface="Calibri" panose="020F0502020204030204"/>
                <a:ea typeface="+mn-ea"/>
                <a:cs typeface="+mn-cs"/>
              </a:rPr>
              <a:t>BLM will protect the night sky by avoiding light spill and light pollution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when designing and installing lighting at facilities within these units” BLM Manual 6100</a:t>
            </a:r>
          </a:p>
        </p:txBody>
      </p:sp>
      <p:pic>
        <p:nvPicPr>
          <p:cNvPr id="4" name="Picture 3">
            <a:extLst>
              <a:ext uri="{FF2B5EF4-FFF2-40B4-BE49-F238E27FC236}">
                <a16:creationId xmlns:a16="http://schemas.microsoft.com/office/drawing/2014/main" id="{1AB4CFC9-7C24-C3BD-4CF5-AA3D29B27E74}"/>
              </a:ext>
            </a:extLst>
          </p:cNvPr>
          <p:cNvPicPr>
            <a:picLocks noChangeAspect="1"/>
          </p:cNvPicPr>
          <p:nvPr/>
        </p:nvPicPr>
        <p:blipFill>
          <a:blip r:embed="rId3"/>
          <a:srcRect r="5148"/>
          <a:stretch/>
        </p:blipFill>
        <p:spPr>
          <a:xfrm>
            <a:off x="7199440" y="10"/>
            <a:ext cx="4992560" cy="6857990"/>
          </a:xfrm>
          <a:prstGeom prst="rect">
            <a:avLst/>
          </a:prstGeom>
          <a:effectLst/>
        </p:spPr>
      </p:pic>
      <p:sp>
        <p:nvSpPr>
          <p:cNvPr id="2" name="TextBox 1">
            <a:extLst>
              <a:ext uri="{FF2B5EF4-FFF2-40B4-BE49-F238E27FC236}">
                <a16:creationId xmlns:a16="http://schemas.microsoft.com/office/drawing/2014/main" id="{44D029DB-B3A9-2781-05BA-70B8845936B7}"/>
              </a:ext>
            </a:extLst>
          </p:cNvPr>
          <p:cNvSpPr txBox="1"/>
          <p:nvPr/>
        </p:nvSpPr>
        <p:spPr>
          <a:xfrm>
            <a:off x="506897" y="347870"/>
            <a:ext cx="5943600" cy="954107"/>
          </a:xfrm>
          <a:prstGeom prst="rect">
            <a:avLst/>
          </a:prstGeom>
          <a:noFill/>
        </p:spPr>
        <p:txBody>
          <a:bodyPr wrap="square" rtlCol="0">
            <a:spAutoFit/>
          </a:bodyPr>
          <a:lstStyle/>
          <a:p>
            <a:pPr algn="ctr"/>
            <a:r>
              <a:rPr lang="en-US" sz="2800" dirty="0"/>
              <a:t>Why is BLM concerned with light pollution and protecting night skies?</a:t>
            </a:r>
          </a:p>
        </p:txBody>
      </p:sp>
    </p:spTree>
    <p:extLst>
      <p:ext uri="{BB962C8B-B14F-4D97-AF65-F5344CB8AC3E}">
        <p14:creationId xmlns:p14="http://schemas.microsoft.com/office/powerpoint/2010/main" val="3328239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actus in front of a starry sky&#10;&#10;Description automatically generated with low confidence">
            <a:extLst>
              <a:ext uri="{FF2B5EF4-FFF2-40B4-BE49-F238E27FC236}">
                <a16:creationId xmlns:a16="http://schemas.microsoft.com/office/drawing/2014/main" id="{7E5578D6-6885-7066-07DD-DB0A532F2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64" y="311727"/>
            <a:ext cx="4060635" cy="6087891"/>
          </a:xfrm>
          <a:prstGeom prst="rect">
            <a:avLst/>
          </a:prstGeom>
        </p:spPr>
      </p:pic>
      <p:sp>
        <p:nvSpPr>
          <p:cNvPr id="6" name="Text Placeholder 2">
            <a:extLst>
              <a:ext uri="{FF2B5EF4-FFF2-40B4-BE49-F238E27FC236}">
                <a16:creationId xmlns:a16="http://schemas.microsoft.com/office/drawing/2014/main" id="{7A598207-5B6D-E10A-3A8B-85278A330BA5}"/>
              </a:ext>
            </a:extLst>
          </p:cNvPr>
          <p:cNvSpPr txBox="1">
            <a:spLocks/>
          </p:cNvSpPr>
          <p:nvPr/>
        </p:nvSpPr>
        <p:spPr>
          <a:xfrm>
            <a:off x="5856050" y="2110902"/>
            <a:ext cx="4690505" cy="2073004"/>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Tx/>
              <a:buNone/>
              <a:defRPr sz="2300" b="0" i="0" kern="1200" baseline="0">
                <a:solidFill>
                  <a:schemeClr val="bg1"/>
                </a:solidFill>
                <a:latin typeface="Frutiger LT Std 55 Roman" panose="020B0602020204020204"/>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baseline="0">
                <a:solidFill>
                  <a:schemeClr val="tx1">
                    <a:tint val="75000"/>
                  </a:schemeClr>
                </a:solidFill>
                <a:latin typeface="Frutiger LT Std 55 Roman" panose="020B0602020204020204"/>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tint val="75000"/>
                  </a:schemeClr>
                </a:solidFill>
                <a:latin typeface="Frutiger LT Std 55 Roman" panose="020B0602020204020204"/>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tx1">
                    <a:tint val="75000"/>
                  </a:schemeClr>
                </a:solidFill>
                <a:latin typeface="Frutiger LT Std 55 Roman" panose="020B0602020204020204"/>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tx1">
                    <a:tint val="75000"/>
                  </a:schemeClr>
                </a:solidFill>
                <a:latin typeface="Frutiger LT Std 55 Roman" panose="020B0602020204020204"/>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Tx/>
              <a:buNone/>
              <a:tabLst/>
              <a:defRPr/>
            </a:pPr>
            <a:endParaRPr kumimoji="0" lang="en-US" sz="2300" b="0" i="0" u="none" strike="noStrike" kern="1200" cap="none" spc="0" normalizeH="0" baseline="0" noProof="0" dirty="0">
              <a:ln>
                <a:noFill/>
              </a:ln>
              <a:solidFill>
                <a:srgbClr val="FFFFFF"/>
              </a:solidFill>
              <a:effectLst/>
              <a:uLnTx/>
              <a:uFillTx/>
              <a:latin typeface="Frutiger LT Std 55 Roman" panose="020B0602020204020204"/>
              <a:ea typeface="+mn-ea"/>
              <a:cs typeface="+mn-cs"/>
            </a:endParaRPr>
          </a:p>
        </p:txBody>
      </p:sp>
      <p:pic>
        <p:nvPicPr>
          <p:cNvPr id="8" name="Picture 7">
            <a:extLst>
              <a:ext uri="{FF2B5EF4-FFF2-40B4-BE49-F238E27FC236}">
                <a16:creationId xmlns:a16="http://schemas.microsoft.com/office/drawing/2014/main" id="{4509CCAC-A1A1-BE58-DE95-08EB02F23C17}"/>
              </a:ext>
            </a:extLst>
          </p:cNvPr>
          <p:cNvPicPr>
            <a:picLocks noChangeAspect="1"/>
          </p:cNvPicPr>
          <p:nvPr/>
        </p:nvPicPr>
        <p:blipFill>
          <a:blip r:embed="rId4"/>
          <a:stretch>
            <a:fillRect/>
          </a:stretch>
        </p:blipFill>
        <p:spPr>
          <a:xfrm>
            <a:off x="5694218" y="66210"/>
            <a:ext cx="5008418" cy="6530880"/>
          </a:xfrm>
          <a:prstGeom prst="rect">
            <a:avLst/>
          </a:prstGeom>
          <a:ln w="12700">
            <a:solidFill>
              <a:schemeClr val="tx1">
                <a:lumMod val="95000"/>
              </a:schemeClr>
            </a:solidFill>
          </a:ln>
        </p:spPr>
      </p:pic>
    </p:spTree>
    <p:extLst>
      <p:ext uri="{BB962C8B-B14F-4D97-AF65-F5344CB8AC3E}">
        <p14:creationId xmlns:p14="http://schemas.microsoft.com/office/powerpoint/2010/main" val="1674004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D54ED5-ED58-552C-87BB-1733A1F1FA7D}"/>
              </a:ext>
            </a:extLst>
          </p:cNvPr>
          <p:cNvPicPr>
            <a:picLocks noChangeAspect="1"/>
          </p:cNvPicPr>
          <p:nvPr/>
        </p:nvPicPr>
        <p:blipFill>
          <a:blip r:embed="rId3"/>
          <a:stretch>
            <a:fillRect/>
          </a:stretch>
        </p:blipFill>
        <p:spPr>
          <a:xfrm>
            <a:off x="753247" y="685800"/>
            <a:ext cx="3712828" cy="2454166"/>
          </a:xfrm>
          <a:prstGeom prst="rect">
            <a:avLst/>
          </a:prstGeom>
        </p:spPr>
      </p:pic>
      <p:sp>
        <p:nvSpPr>
          <p:cNvPr id="3" name="TextBox 2">
            <a:extLst>
              <a:ext uri="{FF2B5EF4-FFF2-40B4-BE49-F238E27FC236}">
                <a16:creationId xmlns:a16="http://schemas.microsoft.com/office/drawing/2014/main" id="{C7FE7B2E-BF12-4225-950E-744FF92A3993}"/>
              </a:ext>
            </a:extLst>
          </p:cNvPr>
          <p:cNvSpPr txBox="1"/>
          <p:nvPr/>
        </p:nvSpPr>
        <p:spPr>
          <a:xfrm>
            <a:off x="5423338" y="570186"/>
            <a:ext cx="501343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State of New Mexico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Night Sky Protection Act, 1999</a:t>
            </a:r>
          </a:p>
        </p:txBody>
      </p:sp>
      <p:sp>
        <p:nvSpPr>
          <p:cNvPr id="4" name="TextBox 3">
            <a:extLst>
              <a:ext uri="{FF2B5EF4-FFF2-40B4-BE49-F238E27FC236}">
                <a16:creationId xmlns:a16="http://schemas.microsoft.com/office/drawing/2014/main" id="{72907C89-2D3B-403A-8BC9-AA38E998EE45}"/>
              </a:ext>
            </a:extLst>
          </p:cNvPr>
          <p:cNvSpPr txBox="1"/>
          <p:nvPr/>
        </p:nvSpPr>
        <p:spPr>
          <a:xfrm>
            <a:off x="5441683" y="1597572"/>
            <a:ext cx="584375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Purpose: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“to regulate outdoor night lighting fixtures to preserve and enhance the state’s dark sky while promoting safety, conserving energy and preserving the environment for astronomy.”  </a:t>
            </a:r>
          </a:p>
        </p:txBody>
      </p:sp>
      <p:sp>
        <p:nvSpPr>
          <p:cNvPr id="5" name="TextBox 4">
            <a:extLst>
              <a:ext uri="{FF2B5EF4-FFF2-40B4-BE49-F238E27FC236}">
                <a16:creationId xmlns:a16="http://schemas.microsoft.com/office/drawing/2014/main" id="{07651F00-6A84-EAFF-9BFA-E6EC70375892}"/>
              </a:ext>
            </a:extLst>
          </p:cNvPr>
          <p:cNvSpPr txBox="1"/>
          <p:nvPr/>
        </p:nvSpPr>
        <p:spPr>
          <a:xfrm>
            <a:off x="972216" y="4326689"/>
            <a:ext cx="10008000"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One of the first of its kind in the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Made dark skies a priority for the health of its people, wildlife, and economy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Calibri" panose="020F0502020204030204"/>
              </a:rPr>
              <a:t>Needs updating to address LED lights and ROLAN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42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299;p49">
            <a:extLst>
              <a:ext uri="{FF2B5EF4-FFF2-40B4-BE49-F238E27FC236}">
                <a16:creationId xmlns:a16="http://schemas.microsoft.com/office/drawing/2014/main" id="{E7EB55CC-1B1C-47F1-A421-6FB7AFE0B991}"/>
              </a:ext>
            </a:extLst>
          </p:cNvPr>
          <p:cNvSpPr txBox="1"/>
          <p:nvPr/>
        </p:nvSpPr>
        <p:spPr>
          <a:xfrm>
            <a:off x="360000" y="266698"/>
            <a:ext cx="6333316" cy="1495425"/>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90000"/>
              </a:lnSpc>
              <a:spcBef>
                <a:spcPct val="0"/>
              </a:spcBef>
              <a:spcAft>
                <a:spcPts val="600"/>
              </a:spcAft>
              <a:buClr>
                <a:srgbClr val="000000"/>
              </a:buClr>
              <a:buSzPts val="2000"/>
              <a:buFontTx/>
              <a:buNone/>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sym typeface="Arial"/>
              </a:rPr>
              <a:t>Incorporating Dark Sky Friendly Lighting Design into Community Planning Efforts</a:t>
            </a:r>
          </a:p>
        </p:txBody>
      </p:sp>
      <p:sp>
        <p:nvSpPr>
          <p:cNvPr id="10" name="Content Placeholder 8">
            <a:extLst>
              <a:ext uri="{FF2B5EF4-FFF2-40B4-BE49-F238E27FC236}">
                <a16:creationId xmlns:a16="http://schemas.microsoft.com/office/drawing/2014/main" id="{9F8A0333-4871-489A-BE4D-FCB6F824F764}"/>
              </a:ext>
            </a:extLst>
          </p:cNvPr>
          <p:cNvSpPr txBox="1">
            <a:spLocks/>
          </p:cNvSpPr>
          <p:nvPr/>
        </p:nvSpPr>
        <p:spPr>
          <a:xfrm>
            <a:off x="135082" y="2028820"/>
            <a:ext cx="6878782" cy="4119731"/>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Outdoor lighting is needed for people to perform certain tasks in a safe manner, however, overly lit environments or improper use of lights at night can have negative consequences on the human environment.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Arial"/>
                <a:sym typeface="Arial"/>
              </a:rPr>
              <a:t>“Without proper precautions, the addition of artificial light at night (ALAN) can change the natural night sky conditions and affect scenic, historic, cultural, scientific, recreational, and ecological resources and values that depend on darkness and dark night skies.”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1" u="none" strike="noStrike" kern="1200" cap="none" spc="0" normalizeH="0" baseline="0" noProof="0" dirty="0">
                <a:ln>
                  <a:noFill/>
                </a:ln>
                <a:solidFill>
                  <a:prstClr val="white"/>
                </a:solidFill>
                <a:effectLst/>
                <a:uLnTx/>
                <a:uFillTx/>
                <a:latin typeface="Calibri" panose="020F0502020204030204"/>
                <a:ea typeface="+mn-ea"/>
                <a:cs typeface="Arial"/>
                <a:sym typeface="Arial"/>
              </a:rPr>
              <a:t>			- </a:t>
            </a:r>
            <a:r>
              <a:rPr kumimoji="0" lang="en-US" sz="1700" b="1" i="1" u="none" strike="noStrike" kern="1200" cap="none" spc="0" normalizeH="0" baseline="0" noProof="0" dirty="0">
                <a:ln>
                  <a:noFill/>
                </a:ln>
                <a:solidFill>
                  <a:prstClr val="white"/>
                </a:solidFill>
                <a:effectLst/>
                <a:uLnTx/>
                <a:uFillTx/>
                <a:latin typeface="Calibri" panose="020F0502020204030204"/>
                <a:ea typeface="+mn-ea"/>
                <a:cs typeface="Arial"/>
                <a:sym typeface="Arial"/>
              </a:rPr>
              <a:t>adapted from </a:t>
            </a:r>
            <a:r>
              <a:rPr kumimoji="0" lang="en-US" sz="1700" b="1" i="1" u="none" strike="noStrike" kern="1200" cap="none" spc="0" normalizeH="0" baseline="0" noProof="0" dirty="0">
                <a:ln>
                  <a:noFill/>
                </a:ln>
                <a:solidFill>
                  <a:prstClr val="white"/>
                </a:solidFill>
                <a:effectLst/>
                <a:uLnTx/>
                <a:uFillTx/>
                <a:latin typeface="Calibri" panose="020F0502020204030204"/>
                <a:ea typeface="+mn-ea"/>
                <a:cs typeface="Arial"/>
                <a:sym typeface="Arial"/>
                <a:hlinkClick r:id="rId3"/>
              </a:rPr>
              <a:t>2023 BLM Tech Note 457</a:t>
            </a:r>
            <a:endParaRPr kumimoji="0" lang="en-US" sz="1700" b="1" i="1"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5" name="Picture 4" descr="A picture containing outdoor, nature, night sky, sunset&#10;&#10;Description automatically generated">
            <a:extLst>
              <a:ext uri="{FF2B5EF4-FFF2-40B4-BE49-F238E27FC236}">
                <a16:creationId xmlns:a16="http://schemas.microsoft.com/office/drawing/2014/main" id="{2A97579D-CE38-427F-8543-E5E24D779D0C}"/>
              </a:ext>
            </a:extLst>
          </p:cNvPr>
          <p:cNvPicPr>
            <a:picLocks noChangeAspect="1"/>
          </p:cNvPicPr>
          <p:nvPr/>
        </p:nvPicPr>
        <p:blipFill rotWithShape="1">
          <a:blip r:embed="rId4">
            <a:extLst>
              <a:ext uri="{28A0092B-C50C-407E-A947-70E740481C1C}">
                <a14:useLocalDpi xmlns:a14="http://schemas.microsoft.com/office/drawing/2010/main" val="0"/>
              </a:ext>
            </a:extLst>
          </a:blip>
          <a:srcRect l="16820" r="35498" b="2"/>
          <a:stretch/>
        </p:blipFill>
        <p:spPr>
          <a:xfrm>
            <a:off x="7199440" y="10"/>
            <a:ext cx="4992560" cy="6857990"/>
          </a:xfrm>
          <a:prstGeom prst="rect">
            <a:avLst/>
          </a:prstGeom>
          <a:effectLst/>
        </p:spPr>
      </p:pic>
      <p:sp>
        <p:nvSpPr>
          <p:cNvPr id="2" name="Slide Number Placeholder 1">
            <a:extLst>
              <a:ext uri="{FF2B5EF4-FFF2-40B4-BE49-F238E27FC236}">
                <a16:creationId xmlns:a16="http://schemas.microsoft.com/office/drawing/2014/main" id="{AE1E0C8C-2CC0-40FC-AC5A-5EF1913E688E}"/>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1158872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1A126E9-B57B-4852-998C-F1ED8AE29B7E}"/>
              </a:ext>
            </a:extLst>
          </p:cNvPr>
          <p:cNvSpPr>
            <a:spLocks noGrp="1"/>
          </p:cNvSpPr>
          <p:nvPr>
            <p:ph sz="half" idx="2"/>
          </p:nvPr>
        </p:nvSpPr>
        <p:spPr>
          <a:xfrm>
            <a:off x="8822266" y="260880"/>
            <a:ext cx="3008119" cy="4125559"/>
          </a:xfrm>
        </p:spPr>
        <p:txBody>
          <a:bodyPr>
            <a:normAutofit/>
          </a:bodyPr>
          <a:lstStyle/>
          <a:p>
            <a:pPr marL="0" indent="0" algn="ctr">
              <a:buNone/>
            </a:pPr>
            <a:r>
              <a:rPr lang="en-US" dirty="0"/>
              <a:t>Working across the landscape is the most meaningful way to protect the night sky</a:t>
            </a:r>
          </a:p>
          <a:p>
            <a:pPr marL="0" indent="0" algn="ctr">
              <a:buNone/>
            </a:pPr>
            <a:r>
              <a:rPr lang="en-US" sz="2000" dirty="0"/>
              <a:t>Engaging with communities, non-profits, state, local, and federal agencies, tribes, universities and astronomical organizations </a:t>
            </a:r>
            <a:endParaRPr lang="en-US" sz="2000" dirty="0">
              <a:hlinkClick r:id="rId3">
                <a:extLst>
                  <a:ext uri="{A12FA001-AC4F-418D-AE19-62706E023703}">
                    <ahyp:hlinkClr xmlns:ahyp="http://schemas.microsoft.com/office/drawing/2018/hyperlinkcolor" val="tx"/>
                  </a:ext>
                </a:extLst>
              </a:hlinkClick>
            </a:endParaRPr>
          </a:p>
          <a:p>
            <a:endParaRPr lang="en-US" sz="1600" dirty="0">
              <a:solidFill>
                <a:schemeClr val="bg1"/>
              </a:solidFill>
              <a:hlinkClick r:id="rId3">
                <a:extLst>
                  <a:ext uri="{A12FA001-AC4F-418D-AE19-62706E023703}">
                    <ahyp:hlinkClr xmlns:ahyp="http://schemas.microsoft.com/office/drawing/2018/hyperlinkcolor" val="tx"/>
                  </a:ext>
                </a:extLst>
              </a:hlinkClick>
            </a:endParaRPr>
          </a:p>
          <a:p>
            <a:pPr algn="ctr"/>
            <a:endParaRPr lang="en-US" b="1" dirty="0">
              <a:solidFill>
                <a:schemeClr val="bg1"/>
              </a:solidFill>
            </a:endParaRPr>
          </a:p>
        </p:txBody>
      </p:sp>
      <p:pic>
        <p:nvPicPr>
          <p:cNvPr id="1028" name="Picture 4" descr="Basin and Range Dark Sky Cooperative">
            <a:extLst>
              <a:ext uri="{FF2B5EF4-FFF2-40B4-BE49-F238E27FC236}">
                <a16:creationId xmlns:a16="http://schemas.microsoft.com/office/drawing/2014/main" id="{C99B9510-EA4E-4240-860E-6A20C3035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277" y="4911505"/>
            <a:ext cx="1581370" cy="158137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C90C0463-E218-4098-AF25-8C21621AD3BC}"/>
              </a:ext>
            </a:extLst>
          </p:cNvPr>
          <p:cNvSpPr>
            <a:spLocks noGrp="1"/>
          </p:cNvSpPr>
          <p:nvPr>
            <p:ph sz="half" idx="1"/>
          </p:nvPr>
        </p:nvSpPr>
        <p:spPr/>
        <p:txBody>
          <a:bodyPr>
            <a:normAutofit/>
          </a:bodyPr>
          <a:lstStyle/>
          <a:p>
            <a:endParaRPr lang="en-US"/>
          </a:p>
        </p:txBody>
      </p:sp>
      <p:pic>
        <p:nvPicPr>
          <p:cNvPr id="2050" name="Picture 2" descr="Image preview">
            <a:extLst>
              <a:ext uri="{FF2B5EF4-FFF2-40B4-BE49-F238E27FC236}">
                <a16:creationId xmlns:a16="http://schemas.microsoft.com/office/drawing/2014/main" id="{BCACFE23-7E55-4428-ACF1-8DE8FAB353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88" y="118269"/>
            <a:ext cx="8560859" cy="64206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sin and Range Dark Sky Cooperative">
            <a:hlinkClick r:id="rId3"/>
            <a:extLst>
              <a:ext uri="{FF2B5EF4-FFF2-40B4-BE49-F238E27FC236}">
                <a16:creationId xmlns:a16="http://schemas.microsoft.com/office/drawing/2014/main" id="{B6F26790-DA0B-403D-A0D3-6552FEF87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9760" y="4640790"/>
            <a:ext cx="1203830" cy="12038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lorado Plateau Dark Sky Cooperative">
            <a:hlinkClick r:id="rId6"/>
            <a:extLst>
              <a:ext uri="{FF2B5EF4-FFF2-40B4-BE49-F238E27FC236}">
                <a16:creationId xmlns:a16="http://schemas.microsoft.com/office/drawing/2014/main" id="{938644A8-63D3-4E61-A24E-B9B05F8C0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1704" y="4531395"/>
            <a:ext cx="1422620" cy="142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70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5561B1-18AE-F8AA-C6BF-B36B82EC90F6}"/>
              </a:ext>
            </a:extLst>
          </p:cNvPr>
          <p:cNvSpPr txBox="1"/>
          <p:nvPr/>
        </p:nvSpPr>
        <p:spPr>
          <a:xfrm>
            <a:off x="778272" y="1511782"/>
            <a:ext cx="5078460" cy="4370427"/>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000" dirty="0"/>
              <a:t>Ongoing efforts for more International Dark Sky Place certifications  - Currently 9 in NM</a:t>
            </a:r>
          </a:p>
          <a:p>
            <a:endParaRPr lang="en-US" sz="2000" dirty="0"/>
          </a:p>
          <a:p>
            <a:pPr marL="285750" indent="-285750">
              <a:buFont typeface="Arial" panose="020B0604020202020204" pitchFamily="34" charset="0"/>
              <a:buChar char="•"/>
            </a:pPr>
            <a:r>
              <a:rPr lang="en-US" sz="2000" dirty="0" err="1">
                <a:solidFill>
                  <a:srgbClr val="FF0000"/>
                </a:solidFill>
                <a:hlinkClick r:id="rId3">
                  <a:extLst>
                    <a:ext uri="{A12FA001-AC4F-418D-AE19-62706E023703}">
                      <ahyp:hlinkClr xmlns:ahyp="http://schemas.microsoft.com/office/drawing/2018/hyperlinkcolor" val="tx"/>
                    </a:ext>
                  </a:extLst>
                </a:hlinkClick>
              </a:rPr>
              <a:t>DarkSkyLand</a:t>
            </a:r>
            <a:r>
              <a:rPr lang="en-US" sz="2000" dirty="0">
                <a:solidFill>
                  <a:srgbClr val="FF0000"/>
                </a:solidFill>
                <a:hlinkClick r:id="rId3">
                  <a:extLst>
                    <a:ext uri="{A12FA001-AC4F-418D-AE19-62706E023703}">
                      <ahyp:hlinkClr xmlns:ahyp="http://schemas.microsoft.com/office/drawing/2018/hyperlinkcolor" val="tx"/>
                    </a:ext>
                  </a:extLst>
                </a:hlinkClick>
              </a:rPr>
              <a:t> – Astro Wilderness Corridor</a:t>
            </a:r>
            <a:endParaRPr lang="en-US" sz="2000" dirty="0">
              <a:solidFill>
                <a:srgbClr val="FF0000"/>
              </a:solidFill>
            </a:endParaRP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rgbClr val="FF0000"/>
                </a:solidFill>
                <a:hlinkClick r:id="rId4">
                  <a:extLst>
                    <a:ext uri="{A12FA001-AC4F-418D-AE19-62706E023703}">
                      <ahyp:hlinkClr xmlns:ahyp="http://schemas.microsoft.com/office/drawing/2018/hyperlinkcolor" val="tx"/>
                    </a:ext>
                  </a:extLst>
                </a:hlinkClick>
              </a:rPr>
              <a:t>Continental Divide Trail Coalition – Pie Town Dark Sky Annual Event</a:t>
            </a:r>
            <a:endParaRPr lang="en-US" sz="2000" dirty="0">
              <a:solidFill>
                <a:srgbClr val="FF0000"/>
              </a:solidFill>
            </a:endParaRPr>
          </a:p>
          <a:p>
            <a:endParaRPr lang="en-US" sz="2000" dirty="0"/>
          </a:p>
          <a:p>
            <a:pPr marL="285750" indent="-285750">
              <a:buFont typeface="Arial" panose="020B0604020202020204" pitchFamily="34" charset="0"/>
              <a:buChar char="•"/>
            </a:pPr>
            <a:r>
              <a:rPr lang="en-US" sz="2000" dirty="0">
                <a:solidFill>
                  <a:srgbClr val="FF0000"/>
                </a:solidFill>
                <a:hlinkClick r:id="rId5">
                  <a:extLst>
                    <a:ext uri="{A12FA001-AC4F-418D-AE19-62706E023703}">
                      <ahyp:hlinkClr xmlns:ahyp="http://schemas.microsoft.com/office/drawing/2018/hyperlinkcolor" val="tx"/>
                    </a:ext>
                  </a:extLst>
                </a:hlinkClick>
              </a:rPr>
              <a:t>Cielo Centro – UNM-Taos</a:t>
            </a:r>
            <a:endParaRPr lang="en-US" sz="2000" dirty="0">
              <a:solidFill>
                <a:srgbClr val="FF0000"/>
              </a:solidFill>
            </a:endParaRPr>
          </a:p>
          <a:p>
            <a:endParaRPr lang="en-US" sz="2000" dirty="0"/>
          </a:p>
          <a:p>
            <a:pPr marL="285750" indent="-285750">
              <a:buFont typeface="Arial" panose="020B0604020202020204" pitchFamily="34" charset="0"/>
              <a:buChar char="•"/>
            </a:pPr>
            <a:r>
              <a:rPr lang="en-US" sz="2000" dirty="0" err="1">
                <a:solidFill>
                  <a:srgbClr val="FF0000"/>
                </a:solidFill>
                <a:hlinkClick r:id="rId6">
                  <a:extLst>
                    <a:ext uri="{A12FA001-AC4F-418D-AE19-62706E023703}">
                      <ahyp:hlinkClr xmlns:ahyp="http://schemas.microsoft.com/office/drawing/2018/hyperlinkcolor" val="tx"/>
                    </a:ext>
                  </a:extLst>
                </a:hlinkClick>
              </a:rPr>
              <a:t>STEMarts</a:t>
            </a:r>
            <a:r>
              <a:rPr lang="en-US" sz="2000" dirty="0">
                <a:solidFill>
                  <a:srgbClr val="FF0000"/>
                </a:solidFill>
                <a:hlinkClick r:id="rId6">
                  <a:extLst>
                    <a:ext uri="{A12FA001-AC4F-418D-AE19-62706E023703}">
                      <ahyp:hlinkClr xmlns:ahyp="http://schemas.microsoft.com/office/drawing/2018/hyperlinkcolor" val="tx"/>
                    </a:ext>
                  </a:extLst>
                </a:hlinkClick>
              </a:rPr>
              <a:t> Lab </a:t>
            </a:r>
            <a:r>
              <a:rPr lang="en-US" sz="2000" dirty="0"/>
              <a:t>– Youth </a:t>
            </a:r>
            <a:r>
              <a:rPr lang="en-US" sz="2000" dirty="0" err="1"/>
              <a:t>AstroTours</a:t>
            </a:r>
            <a:r>
              <a:rPr lang="en-US" sz="2000" dirty="0"/>
              <a:t>, Space on Earth Podcast,- Taos Chapter, and much more!</a:t>
            </a:r>
          </a:p>
        </p:txBody>
      </p:sp>
      <p:sp>
        <p:nvSpPr>
          <p:cNvPr id="3" name="TextBox 2">
            <a:extLst>
              <a:ext uri="{FF2B5EF4-FFF2-40B4-BE49-F238E27FC236}">
                <a16:creationId xmlns:a16="http://schemas.microsoft.com/office/drawing/2014/main" id="{61D3B126-89E7-4D32-6519-D71731CE6CED}"/>
              </a:ext>
            </a:extLst>
          </p:cNvPr>
          <p:cNvSpPr txBox="1"/>
          <p:nvPr/>
        </p:nvSpPr>
        <p:spPr>
          <a:xfrm>
            <a:off x="778272" y="320040"/>
            <a:ext cx="10268712" cy="523220"/>
          </a:xfrm>
          <a:prstGeom prst="rect">
            <a:avLst/>
          </a:prstGeom>
          <a:noFill/>
        </p:spPr>
        <p:txBody>
          <a:bodyPr wrap="square" rtlCol="0">
            <a:spAutoFit/>
          </a:bodyPr>
          <a:lstStyle/>
          <a:p>
            <a:pPr algn="ctr"/>
            <a:r>
              <a:rPr lang="en-US" sz="2800" b="1" dirty="0"/>
              <a:t>Dark Sky Initiatives in New Mexico</a:t>
            </a:r>
          </a:p>
        </p:txBody>
      </p:sp>
      <p:pic>
        <p:nvPicPr>
          <p:cNvPr id="5" name="Picture 4">
            <a:extLst>
              <a:ext uri="{FF2B5EF4-FFF2-40B4-BE49-F238E27FC236}">
                <a16:creationId xmlns:a16="http://schemas.microsoft.com/office/drawing/2014/main" id="{78BC555C-E740-1E9F-1B09-29FE97B83941}"/>
              </a:ext>
            </a:extLst>
          </p:cNvPr>
          <p:cNvPicPr>
            <a:picLocks noChangeAspect="1"/>
          </p:cNvPicPr>
          <p:nvPr/>
        </p:nvPicPr>
        <p:blipFill>
          <a:blip r:embed="rId7">
            <a:alphaModFix/>
            <a:extLst>
              <a:ext uri="{BEBA8EAE-BF5A-486C-A8C5-ECC9F3942E4B}">
                <a14:imgProps xmlns:a14="http://schemas.microsoft.com/office/drawing/2010/main">
                  <a14:imgLayer r:embed="rId8">
                    <a14:imgEffect>
                      <a14:brightnessContrast contrast="-39000"/>
                    </a14:imgEffect>
                  </a14:imgLayer>
                </a14:imgProps>
              </a:ext>
            </a:extLst>
          </a:blip>
          <a:stretch>
            <a:fillRect/>
          </a:stretch>
        </p:blipFill>
        <p:spPr>
          <a:xfrm>
            <a:off x="6254496" y="2304809"/>
            <a:ext cx="5502420" cy="2781254"/>
          </a:xfrm>
          <a:prstGeom prst="rect">
            <a:avLst/>
          </a:prstGeom>
          <a:solidFill>
            <a:schemeClr val="bg1">
              <a:lumMod val="50000"/>
              <a:lumOff val="50000"/>
              <a:alpha val="31000"/>
            </a:schemeClr>
          </a:solidFill>
          <a:ln w="25400">
            <a:solidFill>
              <a:schemeClr val="accent1"/>
            </a:solidFill>
          </a:ln>
        </p:spPr>
      </p:pic>
    </p:spTree>
    <p:extLst>
      <p:ext uri="{BB962C8B-B14F-4D97-AF65-F5344CB8AC3E}">
        <p14:creationId xmlns:p14="http://schemas.microsoft.com/office/powerpoint/2010/main" val="79016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agstaff Dark Skies Coalition">
            <a:extLst>
              <a:ext uri="{FF2B5EF4-FFF2-40B4-BE49-F238E27FC236}">
                <a16:creationId xmlns:a16="http://schemas.microsoft.com/office/drawing/2014/main" id="{6E61793E-B5FE-006F-9674-AE940C490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68" y="1536786"/>
            <a:ext cx="6652009" cy="18108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2E87D68-7A83-B01A-BF15-3ED318C9ED07}"/>
              </a:ext>
            </a:extLst>
          </p:cNvPr>
          <p:cNvPicPr>
            <a:picLocks noChangeAspect="1"/>
          </p:cNvPicPr>
          <p:nvPr/>
        </p:nvPicPr>
        <p:blipFill>
          <a:blip r:embed="rId4"/>
          <a:stretch>
            <a:fillRect/>
          </a:stretch>
        </p:blipFill>
        <p:spPr>
          <a:xfrm>
            <a:off x="8211951" y="518562"/>
            <a:ext cx="2990651" cy="3954026"/>
          </a:xfrm>
          <a:prstGeom prst="rect">
            <a:avLst/>
          </a:prstGeom>
        </p:spPr>
      </p:pic>
      <p:sp>
        <p:nvSpPr>
          <p:cNvPr id="7" name="TextBox 6">
            <a:extLst>
              <a:ext uri="{FF2B5EF4-FFF2-40B4-BE49-F238E27FC236}">
                <a16:creationId xmlns:a16="http://schemas.microsoft.com/office/drawing/2014/main" id="{ACC8F274-A861-AFEC-4B9D-EF5B56809038}"/>
              </a:ext>
            </a:extLst>
          </p:cNvPr>
          <p:cNvSpPr txBox="1"/>
          <p:nvPr/>
        </p:nvSpPr>
        <p:spPr>
          <a:xfrm>
            <a:off x="854110" y="3530164"/>
            <a:ext cx="5385917" cy="369332"/>
          </a:xfrm>
          <a:prstGeom prst="rect">
            <a:avLst/>
          </a:prstGeom>
          <a:noFill/>
        </p:spPr>
        <p:txBody>
          <a:bodyPr wrap="square" rtlCol="0">
            <a:spAutoFit/>
          </a:bodyPr>
          <a:lstStyle/>
          <a:p>
            <a:r>
              <a:rPr lang="en-US" dirty="0"/>
              <a:t>World’s first International Dark Sky Place - Community</a:t>
            </a:r>
          </a:p>
        </p:txBody>
      </p:sp>
      <p:sp>
        <p:nvSpPr>
          <p:cNvPr id="8" name="TextBox 7">
            <a:extLst>
              <a:ext uri="{FF2B5EF4-FFF2-40B4-BE49-F238E27FC236}">
                <a16:creationId xmlns:a16="http://schemas.microsoft.com/office/drawing/2014/main" id="{850B5742-B216-9266-D2DC-B0D7031AE29E}"/>
              </a:ext>
            </a:extLst>
          </p:cNvPr>
          <p:cNvSpPr txBox="1"/>
          <p:nvPr/>
        </p:nvSpPr>
        <p:spPr>
          <a:xfrm>
            <a:off x="8099541" y="4606547"/>
            <a:ext cx="339634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Stargazer tents: windows for viewing the heavens</a:t>
            </a:r>
          </a:p>
          <a:p>
            <a:pPr marL="285750" indent="-285750">
              <a:buFont typeface="Arial" panose="020B0604020202020204" pitchFamily="34" charset="0"/>
              <a:buChar char="•"/>
            </a:pPr>
            <a:r>
              <a:rPr lang="en-US" sz="2000" dirty="0"/>
              <a:t>Astronomy hikes and talks</a:t>
            </a:r>
          </a:p>
          <a:p>
            <a:pPr marL="285750" indent="-285750">
              <a:buFont typeface="Arial" panose="020B0604020202020204" pitchFamily="34" charset="0"/>
              <a:buChar char="•"/>
            </a:pPr>
            <a:r>
              <a:rPr lang="en-US" sz="2000" dirty="0"/>
              <a:t>Telescope viewing</a:t>
            </a:r>
          </a:p>
        </p:txBody>
      </p:sp>
      <p:sp>
        <p:nvSpPr>
          <p:cNvPr id="9" name="TextBox 8">
            <a:extLst>
              <a:ext uri="{FF2B5EF4-FFF2-40B4-BE49-F238E27FC236}">
                <a16:creationId xmlns:a16="http://schemas.microsoft.com/office/drawing/2014/main" id="{4F15C5B8-4E03-E7DC-1C65-F4009B050B32}"/>
              </a:ext>
            </a:extLst>
          </p:cNvPr>
          <p:cNvSpPr txBox="1"/>
          <p:nvPr/>
        </p:nvSpPr>
        <p:spPr>
          <a:xfrm>
            <a:off x="854110" y="4606547"/>
            <a:ext cx="5516546" cy="83099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230+ Dark Sky Places Certified</a:t>
            </a:r>
          </a:p>
          <a:p>
            <a:pPr marL="285750" indent="-285750">
              <a:buFont typeface="Arial" panose="020B0604020202020204" pitchFamily="34" charset="0"/>
              <a:buChar char="•"/>
            </a:pPr>
            <a:r>
              <a:rPr lang="en-US" sz="2400" b="1" dirty="0"/>
              <a:t>22 Countries and </a:t>
            </a:r>
            <a:r>
              <a:rPr lang="en-US" sz="2400" b="1" dirty="0">
                <a:solidFill>
                  <a:srgbClr val="FF0000"/>
                </a:solidFill>
              </a:rPr>
              <a:t>one Native Nation</a:t>
            </a:r>
          </a:p>
        </p:txBody>
      </p:sp>
      <p:sp>
        <p:nvSpPr>
          <p:cNvPr id="2" name="TextBox 1">
            <a:extLst>
              <a:ext uri="{FF2B5EF4-FFF2-40B4-BE49-F238E27FC236}">
                <a16:creationId xmlns:a16="http://schemas.microsoft.com/office/drawing/2014/main" id="{6F741DD0-92D3-39B0-9A04-226D3AEFDD3A}"/>
              </a:ext>
            </a:extLst>
          </p:cNvPr>
          <p:cNvSpPr txBox="1"/>
          <p:nvPr/>
        </p:nvSpPr>
        <p:spPr>
          <a:xfrm>
            <a:off x="1439444" y="306515"/>
            <a:ext cx="4791456" cy="523220"/>
          </a:xfrm>
          <a:prstGeom prst="rect">
            <a:avLst/>
          </a:prstGeom>
          <a:noFill/>
        </p:spPr>
        <p:txBody>
          <a:bodyPr wrap="square" rtlCol="0">
            <a:spAutoFit/>
          </a:bodyPr>
          <a:lstStyle/>
          <a:p>
            <a:r>
              <a:rPr lang="en-US" sz="2800" b="1" dirty="0"/>
              <a:t>Dark Sky Place Certification</a:t>
            </a:r>
          </a:p>
        </p:txBody>
      </p:sp>
    </p:spTree>
    <p:extLst>
      <p:ext uri="{BB962C8B-B14F-4D97-AF65-F5344CB8AC3E}">
        <p14:creationId xmlns:p14="http://schemas.microsoft.com/office/powerpoint/2010/main" val="349008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E304ED-0893-455B-B166-64A45A850481}"/>
              </a:ext>
            </a:extLst>
          </p:cNvPr>
          <p:cNvPicPr>
            <a:picLocks noChangeAspect="1"/>
          </p:cNvPicPr>
          <p:nvPr/>
        </p:nvPicPr>
        <p:blipFill rotWithShape="1">
          <a:blip r:embed="rId3"/>
          <a:srcRect l="37083" t="15001" r="22417" b="3605"/>
          <a:stretch/>
        </p:blipFill>
        <p:spPr>
          <a:xfrm>
            <a:off x="0" y="91440"/>
            <a:ext cx="6131805" cy="6675120"/>
          </a:xfrm>
          <a:prstGeom prst="rect">
            <a:avLst/>
          </a:prstGeom>
        </p:spPr>
      </p:pic>
      <p:pic>
        <p:nvPicPr>
          <p:cNvPr id="8" name="Picture 7">
            <a:extLst>
              <a:ext uri="{FF2B5EF4-FFF2-40B4-BE49-F238E27FC236}">
                <a16:creationId xmlns:a16="http://schemas.microsoft.com/office/drawing/2014/main" id="{16E19E25-FAA3-4C8C-8613-A8920E34B762}"/>
              </a:ext>
            </a:extLst>
          </p:cNvPr>
          <p:cNvPicPr>
            <a:picLocks noChangeAspect="1"/>
          </p:cNvPicPr>
          <p:nvPr/>
        </p:nvPicPr>
        <p:blipFill rotWithShape="1">
          <a:blip r:embed="rId4"/>
          <a:srcRect l="33333" t="15923" r="21750" b="1770"/>
          <a:stretch/>
        </p:blipFill>
        <p:spPr>
          <a:xfrm>
            <a:off x="7072382" y="2265680"/>
            <a:ext cx="4124060" cy="4093455"/>
          </a:xfrm>
          <a:prstGeom prst="rect">
            <a:avLst/>
          </a:prstGeom>
        </p:spPr>
      </p:pic>
      <p:sp>
        <p:nvSpPr>
          <p:cNvPr id="9" name="First Dark Sky Nation…">
            <a:extLst>
              <a:ext uri="{FF2B5EF4-FFF2-40B4-BE49-F238E27FC236}">
                <a16:creationId xmlns:a16="http://schemas.microsoft.com/office/drawing/2014/main" id="{2DCD6F37-0E35-4482-80C0-9DCCB688004E}"/>
              </a:ext>
            </a:extLst>
          </p:cNvPr>
          <p:cNvSpPr txBox="1">
            <a:spLocks/>
          </p:cNvSpPr>
          <p:nvPr/>
        </p:nvSpPr>
        <p:spPr>
          <a:xfrm>
            <a:off x="6748780" y="288423"/>
            <a:ext cx="5073394" cy="1734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4000"/>
            </a:pPr>
            <a:r>
              <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rPr>
              <a:t>First Dark Sky Indian Nation</a:t>
            </a:r>
          </a:p>
          <a:p>
            <a:pPr marL="0" marR="0" lvl="0" indent="0" algn="l" defTabSz="914400" rtl="0" eaLnBrk="1" fontAlgn="auto" latinLnBrk="0" hangingPunct="1">
              <a:lnSpc>
                <a:spcPct val="90000"/>
              </a:lnSpc>
              <a:spcBef>
                <a:spcPct val="0"/>
              </a:spcBef>
              <a:spcAft>
                <a:spcPts val="0"/>
              </a:spcAft>
              <a:buClrTx/>
              <a:buSzTx/>
              <a:buFontTx/>
              <a:buNone/>
              <a:tabLst/>
              <a:defRPr sz="2100"/>
            </a:pPr>
            <a:endParaRPr lang="en-US" sz="2000" dirty="0">
              <a:solidFill>
                <a:prstClr val="white"/>
              </a:solidFill>
              <a:latin typeface="Calibri" panose="020F0502020204030204"/>
            </a:endParaRPr>
          </a:p>
          <a:p>
            <a:pPr marL="0" marR="0" lvl="0" indent="0" algn="l" defTabSz="914400" rtl="0" eaLnBrk="1" fontAlgn="auto" latinLnBrk="0" hangingPunct="1">
              <a:lnSpc>
                <a:spcPct val="90000"/>
              </a:lnSpc>
              <a:spcBef>
                <a:spcPct val="0"/>
              </a:spcBef>
              <a:spcAft>
                <a:spcPts val="0"/>
              </a:spcAft>
              <a:buClrTx/>
              <a:buSzTx/>
              <a:buFontTx/>
              <a:buNone/>
              <a:tabLst/>
              <a:defRPr sz="2100"/>
            </a:pPr>
            <a:r>
              <a:rPr lang="en-US" sz="2000" dirty="0">
                <a:solidFill>
                  <a:prstClr val="white"/>
                </a:solidFill>
                <a:latin typeface="Calibri" panose="020F0502020204030204"/>
              </a:rPr>
              <a:t>Dark Sky</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Certified Place in 2015</a:t>
            </a:r>
          </a:p>
          <a:p>
            <a:pPr marL="0" marR="0" lvl="0" indent="0" algn="l" defTabSz="914400" rtl="0" eaLnBrk="1" fontAlgn="auto" latinLnBrk="0" hangingPunct="1">
              <a:lnSpc>
                <a:spcPct val="90000"/>
              </a:lnSpc>
              <a:spcBef>
                <a:spcPct val="0"/>
              </a:spcBef>
              <a:spcAft>
                <a:spcPts val="0"/>
              </a:spcAft>
              <a:buClrTx/>
              <a:buSzTx/>
              <a:buFontTx/>
              <a:buNone/>
              <a:tabLst/>
              <a:defRPr sz="2400"/>
            </a:pP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Kaibab Paiute</a:t>
            </a:r>
          </a:p>
          <a:p>
            <a:pPr marL="0" marR="0" lvl="0" indent="0" algn="l" defTabSz="914400" rtl="0" eaLnBrk="1" fontAlgn="auto" latinLnBrk="0" hangingPunct="1">
              <a:lnSpc>
                <a:spcPct val="90000"/>
              </a:lnSpc>
              <a:spcBef>
                <a:spcPct val="0"/>
              </a:spcBef>
              <a:spcAft>
                <a:spcPts val="0"/>
              </a:spcAft>
              <a:buClrTx/>
              <a:buSzTx/>
              <a:buFontTx/>
              <a:buNone/>
              <a:tabLst/>
              <a:defRPr sz="2400"/>
            </a:pP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Thunder Mountain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Pootsee</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j-ea"/>
                <a:cs typeface="+mj-cs"/>
              </a:rPr>
              <a:t>Nightsky</a:t>
            </a:r>
            <a:endPar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217541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47E27-E9EB-FA11-30E3-A8A3B6DBB0FD}"/>
              </a:ext>
            </a:extLst>
          </p:cNvPr>
          <p:cNvSpPr txBox="1"/>
          <p:nvPr/>
        </p:nvSpPr>
        <p:spPr>
          <a:xfrm>
            <a:off x="1135117" y="157655"/>
            <a:ext cx="9101959" cy="1077218"/>
          </a:xfrm>
          <a:prstGeom prst="rect">
            <a:avLst/>
          </a:prstGeom>
          <a:noFill/>
        </p:spPr>
        <p:txBody>
          <a:bodyPr wrap="square" rtlCol="0">
            <a:spAutoFit/>
          </a:bodyPr>
          <a:lstStyle/>
          <a:p>
            <a:pPr algn="ctr"/>
            <a:r>
              <a:rPr lang="en-US" sz="3200" b="1" dirty="0"/>
              <a:t>Rio Grande del Norte National Monument </a:t>
            </a:r>
          </a:p>
          <a:p>
            <a:pPr algn="ctr"/>
            <a:r>
              <a:rPr lang="en-US" sz="3200" b="1" dirty="0"/>
              <a:t>Application for Dark Sky Park Certification</a:t>
            </a:r>
          </a:p>
        </p:txBody>
      </p:sp>
      <p:sp>
        <p:nvSpPr>
          <p:cNvPr id="3" name="TextBox 2">
            <a:extLst>
              <a:ext uri="{FF2B5EF4-FFF2-40B4-BE49-F238E27FC236}">
                <a16:creationId xmlns:a16="http://schemas.microsoft.com/office/drawing/2014/main" id="{53D620AD-8C2B-CD2B-13F0-A211F92254FA}"/>
              </a:ext>
            </a:extLst>
          </p:cNvPr>
          <p:cNvSpPr txBox="1"/>
          <p:nvPr/>
        </p:nvSpPr>
        <p:spPr>
          <a:xfrm>
            <a:off x="852701" y="1646353"/>
            <a:ext cx="10323053" cy="4708981"/>
          </a:xfrm>
          <a:prstGeom prst="rect">
            <a:avLst/>
          </a:prstGeom>
          <a:solidFill>
            <a:schemeClr val="accent1">
              <a:alpha val="75686"/>
            </a:schemeClr>
          </a:solidFill>
        </p:spPr>
        <p:txBody>
          <a:bodyPr wrap="square" rtlCol="0">
            <a:spAutoFit/>
          </a:bodyPr>
          <a:lstStyle/>
          <a:p>
            <a:r>
              <a:rPr lang="en-US" sz="2000" b="1" dirty="0"/>
              <a:t>APPLICATION</a:t>
            </a:r>
          </a:p>
          <a:p>
            <a:pPr marL="285750" indent="-285750">
              <a:buFont typeface="Arial" panose="020B0604020202020204" pitchFamily="34" charset="0"/>
              <a:buChar char="•"/>
            </a:pPr>
            <a:r>
              <a:rPr lang="en-US" sz="2000" dirty="0"/>
              <a:t>Process may take +/- two years</a:t>
            </a:r>
          </a:p>
          <a:p>
            <a:pPr marL="285750" indent="-285750">
              <a:buFont typeface="Arial" panose="020B0604020202020204" pitchFamily="34" charset="0"/>
              <a:buChar char="•"/>
            </a:pPr>
            <a:r>
              <a:rPr lang="en-US" sz="2000" dirty="0"/>
              <a:t>Collaborate with DSI (Main Office and NM Chapter) and other partners</a:t>
            </a:r>
          </a:p>
          <a:p>
            <a:pPr marL="285750" indent="-285750">
              <a:buFont typeface="Arial" panose="020B0604020202020204" pitchFamily="34" charset="0"/>
              <a:buChar char="•"/>
            </a:pPr>
            <a:r>
              <a:rPr lang="en-US" sz="2000" dirty="0"/>
              <a:t>Conduct night sky quality readings </a:t>
            </a:r>
          </a:p>
          <a:p>
            <a:pPr marL="285750" indent="-285750">
              <a:buFont typeface="Arial" panose="020B0604020202020204" pitchFamily="34" charset="0"/>
              <a:buChar char="•"/>
            </a:pPr>
            <a:r>
              <a:rPr lang="en-US" sz="2000" dirty="0"/>
              <a:t>Conduct lighting inventory</a:t>
            </a:r>
          </a:p>
          <a:p>
            <a:pPr marL="285750" indent="-285750">
              <a:buFont typeface="Arial" panose="020B0604020202020204" pitchFamily="34" charset="0"/>
              <a:buChar char="•"/>
            </a:pPr>
            <a:r>
              <a:rPr lang="en-US" sz="2000" dirty="0"/>
              <a:t>Lighting Plan – retrofits  </a:t>
            </a:r>
          </a:p>
          <a:p>
            <a:pPr marL="285750" indent="-285750">
              <a:buFont typeface="Arial" panose="020B0604020202020204" pitchFamily="34" charset="0"/>
              <a:buChar char="•"/>
            </a:pPr>
            <a:r>
              <a:rPr lang="en-US" sz="2000" dirty="0"/>
              <a:t>No NEPA required; does NOT carry legal authority</a:t>
            </a:r>
          </a:p>
          <a:p>
            <a:pPr marL="285750" indent="-285750">
              <a:buFont typeface="Arial" panose="020B0604020202020204" pitchFamily="34" charset="0"/>
              <a:buChar char="•"/>
            </a:pPr>
            <a:endParaRPr lang="en-US" sz="2000" dirty="0"/>
          </a:p>
          <a:p>
            <a:r>
              <a:rPr lang="en-US" sz="2000" b="1" dirty="0"/>
              <a:t>BENEFITS</a:t>
            </a:r>
          </a:p>
          <a:p>
            <a:pPr marL="285750" indent="-285750">
              <a:buFont typeface="Arial" panose="020B0604020202020204" pitchFamily="34" charset="0"/>
              <a:buChar char="•"/>
            </a:pPr>
            <a:r>
              <a:rPr lang="en-US" sz="2000" dirty="0"/>
              <a:t>International recognition </a:t>
            </a:r>
          </a:p>
          <a:p>
            <a:pPr marL="285750" indent="-285750">
              <a:buFont typeface="Arial" panose="020B0604020202020204" pitchFamily="34" charset="0"/>
              <a:buChar char="•"/>
            </a:pPr>
            <a:r>
              <a:rPr lang="en-US" sz="2000" dirty="0"/>
              <a:t>Collaborate with other dark sky advocates in USA and world-wide </a:t>
            </a:r>
          </a:p>
          <a:p>
            <a:pPr marL="285750" indent="-285750">
              <a:buFont typeface="Arial" panose="020B0604020202020204" pitchFamily="34" charset="0"/>
              <a:buChar char="•"/>
            </a:pPr>
            <a:r>
              <a:rPr lang="en-US" sz="2000" dirty="0"/>
              <a:t>Use of DSI logo on BLM, Public Lands Interpretive Association (PLIA) materials</a:t>
            </a:r>
          </a:p>
          <a:p>
            <a:pPr marL="285750" indent="-285750">
              <a:buFont typeface="Arial" panose="020B0604020202020204" pitchFamily="34" charset="0"/>
              <a:buChar char="•"/>
            </a:pPr>
            <a:r>
              <a:rPr lang="en-US" sz="2000" dirty="0"/>
              <a:t>Opportunity to collaborate with Town of Taos, Taos County, Taos Pueblo, Village of Questa, UNM-Taos, Friends of </a:t>
            </a:r>
            <a:r>
              <a:rPr lang="en-US" sz="2000" dirty="0" err="1"/>
              <a:t>RGdNNM</a:t>
            </a:r>
            <a:r>
              <a:rPr lang="en-US" sz="2000" dirty="0"/>
              <a:t>, PLIA, and others to protect and restore night skies, engage in dark skies education and outreach efforts, and promote dark sky tourism opportunities.</a:t>
            </a:r>
            <a:endParaRPr lang="en-US" dirty="0"/>
          </a:p>
        </p:txBody>
      </p:sp>
    </p:spTree>
    <p:extLst>
      <p:ext uri="{BB962C8B-B14F-4D97-AF65-F5344CB8AC3E}">
        <p14:creationId xmlns:p14="http://schemas.microsoft.com/office/powerpoint/2010/main" val="2969917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FCFE5E-9769-641F-4C73-F938A6CBD7BA}"/>
              </a:ext>
            </a:extLst>
          </p:cNvPr>
          <p:cNvSpPr>
            <a:spLocks noGrp="1"/>
          </p:cNvSpPr>
          <p:nvPr>
            <p:ph idx="1"/>
          </p:nvPr>
        </p:nvSpPr>
        <p:spPr>
          <a:xfrm>
            <a:off x="2002535" y="302714"/>
            <a:ext cx="7570459" cy="641525"/>
          </a:xfrm>
        </p:spPr>
        <p:txBody>
          <a:bodyPr>
            <a:normAutofit/>
          </a:bodyPr>
          <a:lstStyle/>
          <a:p>
            <a:pPr marL="0" indent="0" algn="ctr">
              <a:buNone/>
            </a:pPr>
            <a:r>
              <a:rPr lang="en-US" sz="3600" dirty="0"/>
              <a:t>Economic Value of Astro-Tourism</a:t>
            </a:r>
          </a:p>
          <a:p>
            <a:pPr marL="0" indent="0">
              <a:buNone/>
            </a:pPr>
            <a:endParaRPr lang="en-US" sz="2400" dirty="0"/>
          </a:p>
        </p:txBody>
      </p:sp>
      <p:sp>
        <p:nvSpPr>
          <p:cNvPr id="2" name="TextBox 1">
            <a:extLst>
              <a:ext uri="{FF2B5EF4-FFF2-40B4-BE49-F238E27FC236}">
                <a16:creationId xmlns:a16="http://schemas.microsoft.com/office/drawing/2014/main" id="{595D5C8E-437B-B6FF-9F19-4344E7BDD721}"/>
              </a:ext>
            </a:extLst>
          </p:cNvPr>
          <p:cNvSpPr txBox="1"/>
          <p:nvPr/>
        </p:nvSpPr>
        <p:spPr>
          <a:xfrm>
            <a:off x="841186" y="1399360"/>
            <a:ext cx="4770783" cy="3856440"/>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AF8C"/>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Economic value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R="0" lvl="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 2019, Mitchell and Gallaway reported that the Colorado Plateau alone expects Astro-tourists to spend $5.8 billion over the next 10 years.</a:t>
            </a:r>
          </a:p>
          <a:p>
            <a:pPr marR="0" lvl="0" algn="l" defTabSz="914400" rtl="0" eaLnBrk="1" fontAlgn="auto" latinLnBrk="0" hangingPunct="1">
              <a:lnSpc>
                <a:spcPct val="90000"/>
              </a:lnSpc>
              <a:spcBef>
                <a:spcPts val="1000"/>
              </a:spcBef>
              <a:spcAft>
                <a:spcPts val="0"/>
              </a:spcAft>
              <a:buClrTx/>
              <a:buSzTx/>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Dark Sky Tourism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tourism that includes astro-tourism and other night dependent activities; star parties, astronomy festivals, full moon hikes, indigenous night sky storytelling, night sky inspired artist events (artist in residence), and more. </a:t>
            </a:r>
          </a:p>
        </p:txBody>
      </p:sp>
      <p:sp>
        <p:nvSpPr>
          <p:cNvPr id="6" name="TextBox 5">
            <a:extLst>
              <a:ext uri="{FF2B5EF4-FFF2-40B4-BE49-F238E27FC236}">
                <a16:creationId xmlns:a16="http://schemas.microsoft.com/office/drawing/2014/main" id="{8233A015-6D3C-1F12-7FA4-28A3FD4C2E7D}"/>
              </a:ext>
            </a:extLst>
          </p:cNvPr>
          <p:cNvSpPr txBox="1"/>
          <p:nvPr/>
        </p:nvSpPr>
        <p:spPr>
          <a:xfrm rot="20725399">
            <a:off x="6202745" y="1631707"/>
            <a:ext cx="4674834" cy="646331"/>
          </a:xfrm>
          <a:prstGeom prst="rect">
            <a:avLst/>
          </a:prstGeom>
          <a:solidFill>
            <a:schemeClr val="tx1">
              <a:lumMod val="85000"/>
            </a:schemeClr>
          </a:solidFill>
        </p:spPr>
        <p:txBody>
          <a:bodyPr wrap="square" rtlCol="0">
            <a:spAutoFit/>
          </a:bodyPr>
          <a:lstStyle/>
          <a:p>
            <a:r>
              <a:rPr lang="en-US" dirty="0">
                <a:solidFill>
                  <a:srgbClr val="0070C0"/>
                </a:solidFill>
              </a:rPr>
              <a:t>Condé Naste says Astro-tourism will be #1 travel trend in 2024!</a:t>
            </a:r>
          </a:p>
        </p:txBody>
      </p:sp>
      <p:sp>
        <p:nvSpPr>
          <p:cNvPr id="7" name="TextBox 6">
            <a:extLst>
              <a:ext uri="{FF2B5EF4-FFF2-40B4-BE49-F238E27FC236}">
                <a16:creationId xmlns:a16="http://schemas.microsoft.com/office/drawing/2014/main" id="{29245C96-D194-03AD-8E68-4F4E56FB3C6E}"/>
              </a:ext>
            </a:extLst>
          </p:cNvPr>
          <p:cNvSpPr txBox="1"/>
          <p:nvPr/>
        </p:nvSpPr>
        <p:spPr>
          <a:xfrm rot="386163">
            <a:off x="6811612" y="3385291"/>
            <a:ext cx="4415772" cy="646331"/>
          </a:xfrm>
          <a:prstGeom prst="rect">
            <a:avLst/>
          </a:prstGeom>
          <a:solidFill>
            <a:schemeClr val="tx1">
              <a:lumMod val="85000"/>
            </a:schemeClr>
          </a:solidFill>
        </p:spPr>
        <p:txBody>
          <a:bodyPr wrap="square" rtlCol="0">
            <a:spAutoFit/>
          </a:bodyPr>
          <a:lstStyle/>
          <a:p>
            <a:r>
              <a:rPr lang="en-US" dirty="0" err="1">
                <a:solidFill>
                  <a:srgbClr val="0070C0"/>
                </a:solidFill>
              </a:rPr>
              <a:t>Darksky</a:t>
            </a:r>
            <a:r>
              <a:rPr lang="en-US" dirty="0">
                <a:solidFill>
                  <a:srgbClr val="0070C0"/>
                </a:solidFill>
              </a:rPr>
              <a:t> International releases guiding principles for responsible astro-tourism, 2024</a:t>
            </a:r>
          </a:p>
        </p:txBody>
      </p:sp>
      <p:sp>
        <p:nvSpPr>
          <p:cNvPr id="8" name="TextBox 7">
            <a:extLst>
              <a:ext uri="{FF2B5EF4-FFF2-40B4-BE49-F238E27FC236}">
                <a16:creationId xmlns:a16="http://schemas.microsoft.com/office/drawing/2014/main" id="{B7911276-E4AC-A090-FCBD-EC7D8F2178D0}"/>
              </a:ext>
            </a:extLst>
          </p:cNvPr>
          <p:cNvSpPr txBox="1"/>
          <p:nvPr/>
        </p:nvSpPr>
        <p:spPr>
          <a:xfrm rot="21282662">
            <a:off x="6415564" y="4932635"/>
            <a:ext cx="4915925" cy="646331"/>
          </a:xfrm>
          <a:prstGeom prst="rect">
            <a:avLst/>
          </a:prstGeom>
          <a:solidFill>
            <a:schemeClr val="tx1">
              <a:lumMod val="85000"/>
            </a:schemeClr>
          </a:solidFill>
        </p:spPr>
        <p:txBody>
          <a:bodyPr wrap="square" rtlCol="0">
            <a:spAutoFit/>
          </a:bodyPr>
          <a:lstStyle/>
          <a:p>
            <a:r>
              <a:rPr lang="en-US" dirty="0">
                <a:solidFill>
                  <a:srgbClr val="0070C0"/>
                </a:solidFill>
              </a:rPr>
              <a:t>Protecting night skies can offer an economic advantage through the reduction in light pollution.</a:t>
            </a:r>
          </a:p>
        </p:txBody>
      </p:sp>
      <p:sp>
        <p:nvSpPr>
          <p:cNvPr id="5" name="TextBox 4">
            <a:extLst>
              <a:ext uri="{FF2B5EF4-FFF2-40B4-BE49-F238E27FC236}">
                <a16:creationId xmlns:a16="http://schemas.microsoft.com/office/drawing/2014/main" id="{C4439C39-BCD7-788C-700B-438F30D9E8B9}"/>
              </a:ext>
            </a:extLst>
          </p:cNvPr>
          <p:cNvSpPr txBox="1"/>
          <p:nvPr/>
        </p:nvSpPr>
        <p:spPr>
          <a:xfrm>
            <a:off x="1124451" y="6182584"/>
            <a:ext cx="9063158" cy="341632"/>
          </a:xfrm>
          <a:prstGeom prst="rect">
            <a:avLst/>
          </a:prstGeom>
          <a:noFill/>
        </p:spPr>
        <p:txBody>
          <a:bodyPr wrap="square" rtlCol="0">
            <a:spAutoFit/>
          </a:bodyPr>
          <a:lstStyle/>
          <a:p>
            <a:pPr lvl="0">
              <a:lnSpc>
                <a:spcPct val="90000"/>
              </a:lnSpc>
              <a:spcBef>
                <a:spcPts val="1000"/>
              </a:spcBef>
              <a:defRPr/>
            </a:pPr>
            <a:r>
              <a:rPr lang="en-US" b="1" dirty="0">
                <a:solidFill>
                  <a:srgbClr val="FF0000"/>
                </a:solidFill>
              </a:rPr>
              <a:t>Astro-tourism – sustainable economic development opportunity worldwide – Under One Sky! </a:t>
            </a:r>
          </a:p>
        </p:txBody>
      </p:sp>
    </p:spTree>
    <p:extLst>
      <p:ext uri="{BB962C8B-B14F-4D97-AF65-F5344CB8AC3E}">
        <p14:creationId xmlns:p14="http://schemas.microsoft.com/office/powerpoint/2010/main" val="106203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69929" cy="6858000"/>
            <a:chOff x="0" y="0"/>
            <a:chExt cx="5624576" cy="6354826"/>
          </a:xfrm>
        </p:grpSpPr>
        <p:sp>
          <p:nvSpPr>
            <p:cNvPr id="3" name="Freeform 3"/>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l="-87321" r="-4468"/>
              </a:stretch>
            </a:blipFill>
          </p:spPr>
          <p:txBody>
            <a:bodyPr/>
            <a:lstStyle/>
            <a:p>
              <a:pPr defTabSz="609630"/>
              <a:endParaRPr lang="en-US" sz="1200">
                <a:solidFill>
                  <a:prstClr val="black"/>
                </a:solidFill>
                <a:latin typeface="Calibri"/>
              </a:endParaRPr>
            </a:p>
          </p:txBody>
        </p:sp>
      </p:grpSp>
      <p:sp>
        <p:nvSpPr>
          <p:cNvPr id="4" name="Freeform 4"/>
          <p:cNvSpPr/>
          <p:nvPr/>
        </p:nvSpPr>
        <p:spPr>
          <a:xfrm>
            <a:off x="-2149471" y="-107284"/>
            <a:ext cx="8087585" cy="8087585"/>
          </a:xfrm>
          <a:custGeom>
            <a:avLst/>
            <a:gdLst/>
            <a:ahLst/>
            <a:cxnLst/>
            <a:rect l="l" t="t" r="r" b="b"/>
            <a:pathLst>
              <a:path w="12131377" h="12131377">
                <a:moveTo>
                  <a:pt x="0" y="0"/>
                </a:moveTo>
                <a:lnTo>
                  <a:pt x="12131376" y="0"/>
                </a:lnTo>
                <a:lnTo>
                  <a:pt x="12131376" y="12131377"/>
                </a:lnTo>
                <a:lnTo>
                  <a:pt x="0" y="12131377"/>
                </a:lnTo>
                <a:lnTo>
                  <a:pt x="0" y="0"/>
                </a:lnTo>
                <a:close/>
              </a:path>
            </a:pathLst>
          </a:custGeom>
          <a:blipFill>
            <a:blip r:embed="rId4">
              <a:alphaModFix amt="43999"/>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2608414" y="-58586"/>
            <a:ext cx="12192000" cy="6975171"/>
          </a:xfrm>
          <a:custGeom>
            <a:avLst/>
            <a:gdLst/>
            <a:ahLst/>
            <a:cxnLst/>
            <a:rect l="l" t="t" r="r" b="b"/>
            <a:pathLst>
              <a:path w="18288000" h="10462757">
                <a:moveTo>
                  <a:pt x="0" y="0"/>
                </a:moveTo>
                <a:lnTo>
                  <a:pt x="18288000" y="0"/>
                </a:lnTo>
                <a:lnTo>
                  <a:pt x="18288000" y="10462758"/>
                </a:lnTo>
                <a:lnTo>
                  <a:pt x="0" y="10462758"/>
                </a:lnTo>
                <a:lnTo>
                  <a:pt x="0" y="0"/>
                </a:lnTo>
                <a:close/>
              </a:path>
            </a:pathLst>
          </a:custGeom>
          <a:blipFill>
            <a:blip r:embed="rId5"/>
            <a:stretch>
              <a:fillRect l="-44109" r="-44109"/>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95784" y="543752"/>
            <a:ext cx="5274940" cy="6314248"/>
          </a:xfrm>
          <a:custGeom>
            <a:avLst/>
            <a:gdLst/>
            <a:ahLst/>
            <a:cxnLst/>
            <a:rect l="l" t="t" r="r" b="b"/>
            <a:pathLst>
              <a:path w="7912410" h="9471372">
                <a:moveTo>
                  <a:pt x="7912410" y="0"/>
                </a:moveTo>
                <a:lnTo>
                  <a:pt x="0" y="0"/>
                </a:lnTo>
                <a:lnTo>
                  <a:pt x="0" y="9471372"/>
                </a:lnTo>
                <a:lnTo>
                  <a:pt x="7912410" y="9471372"/>
                </a:lnTo>
                <a:lnTo>
                  <a:pt x="7912410" y="0"/>
                </a:lnTo>
                <a:close/>
              </a:path>
            </a:pathLst>
          </a:custGeom>
          <a:blipFill>
            <a:blip r:embed="rId6"/>
            <a:stretch>
              <a:fillRect l="-1373" r="-1373" b="-13484"/>
            </a:stretch>
          </a:blipFill>
        </p:spPr>
        <p:txBody>
          <a:bodyPr/>
          <a:lstStyle/>
          <a:p>
            <a:pPr defTabSz="609630"/>
            <a:endParaRPr lang="en-US" sz="1200">
              <a:solidFill>
                <a:prstClr val="black"/>
              </a:solidFill>
              <a:latin typeface="Calibri"/>
            </a:endParaRPr>
          </a:p>
        </p:txBody>
      </p:sp>
      <p:sp>
        <p:nvSpPr>
          <p:cNvPr id="7" name="Freeform 7"/>
          <p:cNvSpPr/>
          <p:nvPr/>
        </p:nvSpPr>
        <p:spPr>
          <a:xfrm>
            <a:off x="8416464" y="5919161"/>
            <a:ext cx="3499161" cy="571764"/>
          </a:xfrm>
          <a:custGeom>
            <a:avLst/>
            <a:gdLst/>
            <a:ahLst/>
            <a:cxnLst/>
            <a:rect l="l" t="t" r="r" b="b"/>
            <a:pathLst>
              <a:path w="5248741" h="857646">
                <a:moveTo>
                  <a:pt x="0" y="0"/>
                </a:moveTo>
                <a:lnTo>
                  <a:pt x="5248741" y="0"/>
                </a:lnTo>
                <a:lnTo>
                  <a:pt x="5248741" y="857646"/>
                </a:lnTo>
                <a:lnTo>
                  <a:pt x="0" y="857646"/>
                </a:lnTo>
                <a:lnTo>
                  <a:pt x="0" y="0"/>
                </a:lnTo>
                <a:close/>
              </a:path>
            </a:pathLst>
          </a:custGeom>
          <a:blipFill>
            <a:blip r:embed="rId7"/>
            <a:stretch>
              <a:fillRect b="-24982"/>
            </a:stretch>
          </a:blipFill>
        </p:spPr>
        <p:txBody>
          <a:bodyPr/>
          <a:lstStyle/>
          <a:p>
            <a:pPr defTabSz="609630"/>
            <a:endParaRPr lang="en-US" sz="1200">
              <a:solidFill>
                <a:prstClr val="black"/>
              </a:solidFill>
              <a:latin typeface="Calibri"/>
            </a:endParaRPr>
          </a:p>
        </p:txBody>
      </p:sp>
      <p:sp>
        <p:nvSpPr>
          <p:cNvPr id="8" name="Freeform 8"/>
          <p:cNvSpPr/>
          <p:nvPr/>
        </p:nvSpPr>
        <p:spPr>
          <a:xfrm>
            <a:off x="6228605" y="5853476"/>
            <a:ext cx="1895759" cy="637449"/>
          </a:xfrm>
          <a:custGeom>
            <a:avLst/>
            <a:gdLst/>
            <a:ahLst/>
            <a:cxnLst/>
            <a:rect l="l" t="t" r="r" b="b"/>
            <a:pathLst>
              <a:path w="2843639" h="956174">
                <a:moveTo>
                  <a:pt x="0" y="0"/>
                </a:moveTo>
                <a:lnTo>
                  <a:pt x="2843639" y="0"/>
                </a:lnTo>
                <a:lnTo>
                  <a:pt x="2843639" y="956174"/>
                </a:lnTo>
                <a:lnTo>
                  <a:pt x="0" y="956174"/>
                </a:lnTo>
                <a:lnTo>
                  <a:pt x="0" y="0"/>
                </a:lnTo>
                <a:close/>
              </a:path>
            </a:pathLst>
          </a:custGeom>
          <a:blipFill>
            <a:blip r:embed="rId8"/>
            <a:stretch>
              <a:fillRect t="-557" b="-557"/>
            </a:stretch>
          </a:blipFill>
        </p:spPr>
        <p:txBody>
          <a:bodyPr/>
          <a:lstStyle/>
          <a:p>
            <a:pPr defTabSz="609630"/>
            <a:endParaRPr lang="en-US" sz="1200">
              <a:solidFill>
                <a:prstClr val="black"/>
              </a:solidFill>
              <a:latin typeface="Calibri"/>
            </a:endParaRPr>
          </a:p>
        </p:txBody>
      </p:sp>
      <p:sp>
        <p:nvSpPr>
          <p:cNvPr id="9" name="TextBox 9"/>
          <p:cNvSpPr txBox="1"/>
          <p:nvPr/>
        </p:nvSpPr>
        <p:spPr>
          <a:xfrm>
            <a:off x="6240435" y="4188115"/>
            <a:ext cx="5688611" cy="940001"/>
          </a:xfrm>
          <a:prstGeom prst="rect">
            <a:avLst/>
          </a:prstGeom>
        </p:spPr>
        <p:txBody>
          <a:bodyPr lIns="0" tIns="0" rIns="0" bIns="0" rtlCol="0" anchor="t">
            <a:spAutoFit/>
          </a:bodyPr>
          <a:lstStyle/>
          <a:p>
            <a:pPr algn="ctr" defTabSz="609630">
              <a:lnSpc>
                <a:spcPts val="4211"/>
              </a:lnSpc>
            </a:pPr>
            <a:r>
              <a:rPr lang="en-US" sz="4170" b="1">
                <a:solidFill>
                  <a:srgbClr val="363334"/>
                </a:solidFill>
                <a:latin typeface="Montserrat Heavy"/>
                <a:ea typeface="Montserrat Heavy"/>
                <a:cs typeface="Montserrat Heavy"/>
                <a:sym typeface="Montserrat Heavy"/>
              </a:rPr>
              <a:t>NOVEMBER 18, 2025</a:t>
            </a:r>
          </a:p>
          <a:p>
            <a:pPr algn="ctr" defTabSz="609630">
              <a:lnSpc>
                <a:spcPts val="3075"/>
              </a:lnSpc>
            </a:pPr>
            <a:r>
              <a:rPr lang="en-US" sz="3045">
                <a:solidFill>
                  <a:srgbClr val="363334"/>
                </a:solidFill>
                <a:latin typeface="Montserrat"/>
                <a:ea typeface="Montserrat"/>
                <a:cs typeface="Montserrat"/>
                <a:sym typeface="Montserrat"/>
              </a:rPr>
              <a:t>10 AM MDT</a:t>
            </a:r>
          </a:p>
        </p:txBody>
      </p:sp>
      <p:sp>
        <p:nvSpPr>
          <p:cNvPr id="10" name="TextBox 10"/>
          <p:cNvSpPr txBox="1"/>
          <p:nvPr/>
        </p:nvSpPr>
        <p:spPr>
          <a:xfrm>
            <a:off x="5738977" y="754076"/>
            <a:ext cx="6504803" cy="2462213"/>
          </a:xfrm>
          <a:prstGeom prst="rect">
            <a:avLst/>
          </a:prstGeom>
        </p:spPr>
        <p:txBody>
          <a:bodyPr lIns="0" tIns="0" rIns="0" bIns="0" rtlCol="0" anchor="t">
            <a:spAutoFit/>
          </a:bodyPr>
          <a:lstStyle/>
          <a:p>
            <a:pPr algn="ctr" defTabSz="609630">
              <a:lnSpc>
                <a:spcPts val="3232"/>
              </a:lnSpc>
            </a:pPr>
            <a:r>
              <a:rPr lang="en-US" sz="3200" b="1">
                <a:solidFill>
                  <a:srgbClr val="363334"/>
                </a:solidFill>
                <a:latin typeface="Montserrat Ultra-Bold"/>
                <a:ea typeface="Montserrat Ultra-Bold"/>
                <a:cs typeface="Montserrat Ultra-Bold"/>
                <a:sym typeface="Montserrat Ultra-Bold"/>
              </a:rPr>
              <a:t>PROTECTING NIGHT SKIES AND ECONOMIC BENEFITS: INCORPORATING DARK SKY PROGRAMMING IN SUPPORT OF YOUR RECREATION AND LAND USE PLANS</a:t>
            </a:r>
          </a:p>
        </p:txBody>
      </p:sp>
      <p:sp>
        <p:nvSpPr>
          <p:cNvPr id="11" name="AutoShape 11"/>
          <p:cNvSpPr/>
          <p:nvPr/>
        </p:nvSpPr>
        <p:spPr>
          <a:xfrm>
            <a:off x="6920661" y="3949208"/>
            <a:ext cx="4328160" cy="0"/>
          </a:xfrm>
          <a:prstGeom prst="line">
            <a:avLst/>
          </a:prstGeom>
          <a:ln w="38100" cap="flat">
            <a:solidFill>
              <a:srgbClr val="36333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AutoShape 12"/>
          <p:cNvSpPr/>
          <p:nvPr/>
        </p:nvSpPr>
        <p:spPr>
          <a:xfrm>
            <a:off x="6920661" y="5296731"/>
            <a:ext cx="4328160" cy="0"/>
          </a:xfrm>
          <a:prstGeom prst="line">
            <a:avLst/>
          </a:prstGeom>
          <a:ln w="38100" cap="flat">
            <a:solidFill>
              <a:srgbClr val="363334"/>
            </a:solidFill>
            <a:prstDash val="solid"/>
            <a:headEnd type="none" w="sm" len="sm"/>
            <a:tailEnd type="none" w="sm" len="sm"/>
          </a:ln>
        </p:spPr>
        <p:txBody>
          <a:bodyPr/>
          <a:lstStyle/>
          <a:p>
            <a:pPr defTabSz="609630"/>
            <a:endParaRPr lang="en-US" sz="1200">
              <a:solidFill>
                <a:prstClr val="black"/>
              </a:solidFill>
              <a:latin typeface="Calibri"/>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a:extLst>
              <a:ext uri="{FF2B5EF4-FFF2-40B4-BE49-F238E27FC236}">
                <a16:creationId xmlns:a16="http://schemas.microsoft.com/office/drawing/2014/main" id="{8BDCED65-8506-42D3-A437-E31AFC1ABCB0}"/>
              </a:ext>
            </a:extLst>
          </p:cNvPr>
          <p:cNvSpPr>
            <a:spLocks noGrp="1"/>
          </p:cNvSpPr>
          <p:nvPr>
            <p:ph type="title"/>
          </p:nvPr>
        </p:nvSpPr>
        <p:spPr>
          <a:xfrm>
            <a:off x="888630" y="4760132"/>
            <a:ext cx="5979376" cy="1418619"/>
          </a:xfrm>
        </p:spPr>
        <p:txBody>
          <a:bodyPr>
            <a:normAutofit/>
          </a:bodyPr>
          <a:lstStyle/>
          <a:p>
            <a:r>
              <a:rPr lang="en-US" sz="3600" dirty="0"/>
              <a:t>Tour Guides: Dark Sky Guides</a:t>
            </a:r>
          </a:p>
        </p:txBody>
      </p:sp>
      <p:pic>
        <p:nvPicPr>
          <p:cNvPr id="9" name="Content Placeholder 8">
            <a:extLst>
              <a:ext uri="{FF2B5EF4-FFF2-40B4-BE49-F238E27FC236}">
                <a16:creationId xmlns:a16="http://schemas.microsoft.com/office/drawing/2014/main" id="{5B47B2BB-DDC2-4925-85C3-2851617A8856}"/>
              </a:ext>
            </a:extLst>
          </p:cNvPr>
          <p:cNvPicPr>
            <a:picLocks noChangeAspect="1"/>
          </p:cNvPicPr>
          <p:nvPr/>
        </p:nvPicPr>
        <p:blipFill rotWithShape="1">
          <a:blip r:embed="rId3"/>
          <a:srcRect l="-2770" t="25615" r="6529" b="8765"/>
          <a:stretch>
            <a:fillRect/>
          </a:stretch>
        </p:blipFill>
        <p:spPr>
          <a:xfrm>
            <a:off x="35305" y="542347"/>
            <a:ext cx="11733719" cy="4340232"/>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13" name="Content Placeholder 12">
            <a:extLst>
              <a:ext uri="{FF2B5EF4-FFF2-40B4-BE49-F238E27FC236}">
                <a16:creationId xmlns:a16="http://schemas.microsoft.com/office/drawing/2014/main" id="{B52D45CE-966D-EAB2-37A5-F4603FEA0CDF}"/>
              </a:ext>
            </a:extLst>
          </p:cNvPr>
          <p:cNvSpPr>
            <a:spLocks noGrp="1"/>
          </p:cNvSpPr>
          <p:nvPr>
            <p:ph idx="1"/>
          </p:nvPr>
        </p:nvSpPr>
        <p:spPr>
          <a:xfrm>
            <a:off x="7891200" y="4767660"/>
            <a:ext cx="3509119" cy="1345140"/>
          </a:xfrm>
        </p:spPr>
        <p:txBody>
          <a:bodyPr anchor="ctr">
            <a:normAutofit/>
          </a:bodyPr>
          <a:lstStyle/>
          <a:p>
            <a:pPr marL="0" indent="0">
              <a:buNone/>
            </a:pPr>
            <a:r>
              <a:rPr lang="en-US" sz="1800" dirty="0"/>
              <a:t>Alberta, Canada</a:t>
            </a:r>
          </a:p>
        </p:txBody>
      </p:sp>
    </p:spTree>
    <p:extLst>
      <p:ext uri="{BB962C8B-B14F-4D97-AF65-F5344CB8AC3E}">
        <p14:creationId xmlns:p14="http://schemas.microsoft.com/office/powerpoint/2010/main" val="1597733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7D20AD5-2511-7FCE-5691-3766D313B031}"/>
              </a:ext>
            </a:extLst>
          </p:cNvPr>
          <p:cNvSpPr txBox="1"/>
          <p:nvPr/>
        </p:nvSpPr>
        <p:spPr>
          <a:xfrm>
            <a:off x="381600" y="6234103"/>
            <a:ext cx="7581600" cy="307777"/>
          </a:xfrm>
          <a:prstGeom prst="rect">
            <a:avLst/>
          </a:prstGeom>
          <a:noFill/>
        </p:spPr>
        <p:txBody>
          <a:bodyPr wrap="square">
            <a:spAutoFit/>
          </a:bodyPr>
          <a:lstStyle/>
          <a:p>
            <a:r>
              <a:rPr lang="en-US" sz="1400" dirty="0"/>
              <a:t>https://www.nationalgeographic.com/travel/article/tucson-dark-sky-parks-astrotourism</a:t>
            </a:r>
          </a:p>
        </p:txBody>
      </p:sp>
      <p:pic>
        <p:nvPicPr>
          <p:cNvPr id="9" name="Picture 8">
            <a:extLst>
              <a:ext uri="{FF2B5EF4-FFF2-40B4-BE49-F238E27FC236}">
                <a16:creationId xmlns:a16="http://schemas.microsoft.com/office/drawing/2014/main" id="{C77CE1F5-FCF2-8CAC-A1AF-3D9AC6F52FFF}"/>
              </a:ext>
            </a:extLst>
          </p:cNvPr>
          <p:cNvPicPr>
            <a:picLocks noChangeAspect="1"/>
          </p:cNvPicPr>
          <p:nvPr/>
        </p:nvPicPr>
        <p:blipFill>
          <a:blip r:embed="rId3"/>
          <a:stretch>
            <a:fillRect/>
          </a:stretch>
        </p:blipFill>
        <p:spPr>
          <a:xfrm>
            <a:off x="612648" y="247340"/>
            <a:ext cx="5856192" cy="5775460"/>
          </a:xfrm>
          <a:prstGeom prst="rect">
            <a:avLst/>
          </a:prstGeom>
        </p:spPr>
      </p:pic>
      <p:sp>
        <p:nvSpPr>
          <p:cNvPr id="10" name="TextBox 9">
            <a:extLst>
              <a:ext uri="{FF2B5EF4-FFF2-40B4-BE49-F238E27FC236}">
                <a16:creationId xmlns:a16="http://schemas.microsoft.com/office/drawing/2014/main" id="{4452CFAF-4C99-72E2-471D-4C07F9D491D5}"/>
              </a:ext>
            </a:extLst>
          </p:cNvPr>
          <p:cNvSpPr txBox="1"/>
          <p:nvPr/>
        </p:nvSpPr>
        <p:spPr>
          <a:xfrm>
            <a:off x="6609522" y="1058713"/>
            <a:ext cx="4052035" cy="677108"/>
          </a:xfrm>
          <a:prstGeom prst="rect">
            <a:avLst/>
          </a:prstGeom>
          <a:noFill/>
        </p:spPr>
        <p:txBody>
          <a:bodyPr wrap="square" rtlCol="0">
            <a:spAutoFit/>
          </a:bodyPr>
          <a:lstStyle/>
          <a:p>
            <a:r>
              <a:rPr lang="en-US" sz="2000" dirty="0">
                <a:solidFill>
                  <a:schemeClr val="accent1"/>
                </a:solidFill>
              </a:rPr>
              <a:t>← National Geographic Article</a:t>
            </a:r>
          </a:p>
          <a:p>
            <a:r>
              <a:rPr lang="en-US" dirty="0"/>
              <a:t>Star Trail based out of Tucson, AZ. 2025</a:t>
            </a:r>
          </a:p>
        </p:txBody>
      </p:sp>
      <p:sp>
        <p:nvSpPr>
          <p:cNvPr id="11" name="TextBox 10">
            <a:extLst>
              <a:ext uri="{FF2B5EF4-FFF2-40B4-BE49-F238E27FC236}">
                <a16:creationId xmlns:a16="http://schemas.microsoft.com/office/drawing/2014/main" id="{CA064EC4-A4AA-0121-C104-84F35A24FC46}"/>
              </a:ext>
            </a:extLst>
          </p:cNvPr>
          <p:cNvSpPr txBox="1"/>
          <p:nvPr/>
        </p:nvSpPr>
        <p:spPr>
          <a:xfrm>
            <a:off x="7257757" y="1811272"/>
            <a:ext cx="4549930" cy="646331"/>
          </a:xfrm>
          <a:prstGeom prst="rect">
            <a:avLst/>
          </a:prstGeom>
          <a:noFill/>
        </p:spPr>
        <p:txBody>
          <a:bodyPr wrap="square" rtlCol="0">
            <a:spAutoFit/>
          </a:bodyPr>
          <a:lstStyle/>
          <a:p>
            <a:r>
              <a:rPr lang="en-US" dirty="0"/>
              <a:t>AIANTA and NPS  Travel Guide to Tribes Along the Juan Bautista de Anza NHT, 2025. </a:t>
            </a:r>
          </a:p>
        </p:txBody>
      </p:sp>
      <p:pic>
        <p:nvPicPr>
          <p:cNvPr id="3" name="Picture 2">
            <a:extLst>
              <a:ext uri="{FF2B5EF4-FFF2-40B4-BE49-F238E27FC236}">
                <a16:creationId xmlns:a16="http://schemas.microsoft.com/office/drawing/2014/main" id="{C9D338FA-595B-0802-0668-73D75D6EC195}"/>
              </a:ext>
            </a:extLst>
          </p:cNvPr>
          <p:cNvPicPr>
            <a:picLocks noChangeAspect="1"/>
          </p:cNvPicPr>
          <p:nvPr/>
        </p:nvPicPr>
        <p:blipFill>
          <a:blip r:embed="rId4"/>
          <a:stretch>
            <a:fillRect/>
          </a:stretch>
        </p:blipFill>
        <p:spPr>
          <a:xfrm>
            <a:off x="7881816" y="2774452"/>
            <a:ext cx="2502316" cy="3248347"/>
          </a:xfrm>
          <a:prstGeom prst="rect">
            <a:avLst/>
          </a:prstGeom>
        </p:spPr>
      </p:pic>
    </p:spTree>
    <p:extLst>
      <p:ext uri="{BB962C8B-B14F-4D97-AF65-F5344CB8AC3E}">
        <p14:creationId xmlns:p14="http://schemas.microsoft.com/office/powerpoint/2010/main" val="3105004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080C52-3C20-15F0-24E4-9E3E7126014B}"/>
              </a:ext>
            </a:extLst>
          </p:cNvPr>
          <p:cNvSpPr txBox="1"/>
          <p:nvPr/>
        </p:nvSpPr>
        <p:spPr>
          <a:xfrm>
            <a:off x="1321904" y="284418"/>
            <a:ext cx="9303025" cy="1200329"/>
          </a:xfrm>
          <a:prstGeom prst="rect">
            <a:avLst/>
          </a:prstGeom>
          <a:noFill/>
        </p:spPr>
        <p:txBody>
          <a:bodyPr wrap="square">
            <a:spAutoFit/>
          </a:bodyPr>
          <a:lstStyle/>
          <a:p>
            <a:pPr algn="ctr"/>
            <a:r>
              <a:rPr kumimoji="0" lang="en-US" sz="3600" b="0" i="0" u="none" strike="noStrike" kern="1200" cap="none" spc="0" normalizeH="0" baseline="0" noProof="0" dirty="0">
                <a:ln>
                  <a:noFill/>
                </a:ln>
                <a:solidFill>
                  <a:srgbClr val="FFFFFF"/>
                </a:solidFill>
                <a:effectLst/>
                <a:uLnTx/>
                <a:uFillTx/>
                <a:latin typeface="Calibri" panose="020F0502020204030204"/>
                <a:ea typeface="+mj-ea"/>
                <a:cs typeface="+mj-cs"/>
              </a:rPr>
              <a:t>Dark Sky Road Trips </a:t>
            </a:r>
          </a:p>
          <a:p>
            <a:pPr algn="ctr"/>
            <a:r>
              <a:rPr kumimoji="0" lang="en-US" sz="3600" b="0" i="0" u="none" strike="noStrike" kern="1200" cap="none" spc="0" normalizeH="0" baseline="0" noProof="0" dirty="0">
                <a:ln>
                  <a:noFill/>
                </a:ln>
                <a:solidFill>
                  <a:srgbClr val="FFFFFF"/>
                </a:solidFill>
                <a:effectLst/>
                <a:highlight>
                  <a:srgbClr val="008080"/>
                </a:highlight>
                <a:uLnTx/>
                <a:uFillTx/>
                <a:latin typeface="Calibri" panose="020F0502020204030204"/>
                <a:ea typeface="+mj-ea"/>
                <a:cs typeface="+mj-cs"/>
              </a:rPr>
              <a:t>Nevada’s Park to Park in the Dark Route</a:t>
            </a:r>
            <a:endParaRPr lang="en-US" dirty="0">
              <a:highlight>
                <a:srgbClr val="008080"/>
              </a:highlight>
            </a:endParaRPr>
          </a:p>
        </p:txBody>
      </p:sp>
      <p:pic>
        <p:nvPicPr>
          <p:cNvPr id="5" name="Picture 4">
            <a:extLst>
              <a:ext uri="{FF2B5EF4-FFF2-40B4-BE49-F238E27FC236}">
                <a16:creationId xmlns:a16="http://schemas.microsoft.com/office/drawing/2014/main" id="{B924B7A1-838E-A1C0-9752-7C5C325C3D31}"/>
              </a:ext>
            </a:extLst>
          </p:cNvPr>
          <p:cNvPicPr>
            <a:picLocks noChangeAspect="1"/>
          </p:cNvPicPr>
          <p:nvPr/>
        </p:nvPicPr>
        <p:blipFill>
          <a:blip r:embed="rId3"/>
          <a:stretch>
            <a:fillRect/>
          </a:stretch>
        </p:blipFill>
        <p:spPr>
          <a:xfrm>
            <a:off x="5128131" y="2249822"/>
            <a:ext cx="6916385" cy="4059538"/>
          </a:xfrm>
          <a:prstGeom prst="rect">
            <a:avLst/>
          </a:prstGeom>
        </p:spPr>
      </p:pic>
      <p:sp>
        <p:nvSpPr>
          <p:cNvPr id="6" name="TextBox 5">
            <a:extLst>
              <a:ext uri="{FF2B5EF4-FFF2-40B4-BE49-F238E27FC236}">
                <a16:creationId xmlns:a16="http://schemas.microsoft.com/office/drawing/2014/main" id="{6F590A69-D572-C046-B7AD-CC6E202C78A3}"/>
              </a:ext>
            </a:extLst>
          </p:cNvPr>
          <p:cNvSpPr txBox="1"/>
          <p:nvPr/>
        </p:nvSpPr>
        <p:spPr>
          <a:xfrm>
            <a:off x="448906" y="1697109"/>
            <a:ext cx="4470966" cy="5016758"/>
          </a:xfrm>
          <a:prstGeom prst="rect">
            <a:avLst/>
          </a:prstGeom>
          <a:noFill/>
        </p:spPr>
        <p:txBody>
          <a:bodyPr wrap="square" rtlCol="0">
            <a:spAutoFit/>
          </a:bodyPr>
          <a:lstStyle/>
          <a:p>
            <a:pPr algn="ctr"/>
            <a:r>
              <a:rPr lang="en-US" sz="2800" dirty="0"/>
              <a:t>Nevada is home to 28 Indigenous Tribes!</a:t>
            </a:r>
          </a:p>
          <a:p>
            <a:pPr algn="ctr"/>
            <a:endParaRPr lang="en-US" sz="2400" dirty="0"/>
          </a:p>
          <a:p>
            <a:pPr algn="ctr"/>
            <a:r>
              <a:rPr lang="en-US" sz="2000" b="1" dirty="0"/>
              <a:t>Dark Sky Tourism and Destination Tours </a:t>
            </a:r>
          </a:p>
          <a:p>
            <a:endParaRPr lang="en-US" sz="2000" dirty="0"/>
          </a:p>
          <a:p>
            <a:pPr marL="285750" indent="-285750">
              <a:buFont typeface="Arial" panose="020B0604020202020204" pitchFamily="34" charset="0"/>
              <a:buChar char="•"/>
            </a:pPr>
            <a:r>
              <a:rPr lang="en-US" sz="2000" dirty="0"/>
              <a:t>At least 6 Tribes with connections to area between DEVA and GRBA</a:t>
            </a:r>
          </a:p>
          <a:p>
            <a:endParaRPr lang="en-US" sz="2000" dirty="0"/>
          </a:p>
          <a:p>
            <a:pPr marL="342900" indent="-342900">
              <a:buFont typeface="Arial" panose="020B0604020202020204" pitchFamily="34" charset="0"/>
              <a:buChar char="•"/>
            </a:pPr>
            <a:r>
              <a:rPr lang="en-US" sz="2000" dirty="0">
                <a:solidFill>
                  <a:srgbClr val="FF0000"/>
                </a:solidFill>
                <a:hlinkClick r:id="rId4">
                  <a:extLst>
                    <a:ext uri="{A12FA001-AC4F-418D-AE19-62706E023703}">
                      <ahyp:hlinkClr xmlns:ahyp="http://schemas.microsoft.com/office/drawing/2018/hyperlinkcolor" val="tx"/>
                    </a:ext>
                  </a:extLst>
                </a:hlinkClick>
              </a:rPr>
              <a:t>Nevada’s Indian Territory </a:t>
            </a:r>
            <a:r>
              <a:rPr lang="en-US" sz="2000" dirty="0"/>
              <a:t>– Opportunity to build in a dark skies tour</a:t>
            </a:r>
          </a:p>
          <a:p>
            <a:endParaRPr lang="en-US" sz="2000" dirty="0"/>
          </a:p>
          <a:p>
            <a:pPr marL="342900" indent="-342900">
              <a:buFont typeface="Arial" panose="020B0604020202020204" pitchFamily="34" charset="0"/>
              <a:buChar char="•"/>
            </a:pPr>
            <a:r>
              <a:rPr lang="en-US" sz="2000" dirty="0"/>
              <a:t>Duck Valley Shoshone-Paiute Tribe: Working towards development of first observatory on Tribal lands!</a:t>
            </a:r>
          </a:p>
        </p:txBody>
      </p:sp>
    </p:spTree>
    <p:extLst>
      <p:ext uri="{BB962C8B-B14F-4D97-AF65-F5344CB8AC3E}">
        <p14:creationId xmlns:p14="http://schemas.microsoft.com/office/powerpoint/2010/main" val="3021796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witter 上的 Discover the Forest：&quot;Cosmic Campground in #GilaNationalForest in  NM features one of the darkest night skies on earth and is the first  International Dark Sky Sanctuary in North America (there are">
            <a:extLst>
              <a:ext uri="{FF2B5EF4-FFF2-40B4-BE49-F238E27FC236}">
                <a16:creationId xmlns:a16="http://schemas.microsoft.com/office/drawing/2014/main" id="{830DEEE9-94DD-4332-8A1D-6D1754B13C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white"/>
              </a:buClr>
              <a:buSzPct val="100000"/>
              <a:buFont typeface="Arial"/>
              <a:buNone/>
              <a:tabLst/>
              <a:defRPr/>
            </a:pPr>
            <a:endParaRPr kumimoji="0" lang="en-US" sz="1600" b="0" i="0" u="none" strike="noStrike" kern="1200" cap="all"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4BFFB9-1A2D-4654-9705-08F4F794F43F}"/>
              </a:ext>
            </a:extLst>
          </p:cNvPr>
          <p:cNvSpPr>
            <a:spLocks noGrp="1"/>
          </p:cNvSpPr>
          <p:nvPr>
            <p:ph type="title"/>
          </p:nvPr>
        </p:nvSpPr>
        <p:spPr>
          <a:xfrm>
            <a:off x="709448" y="1913950"/>
            <a:ext cx="4204137" cy="1342754"/>
          </a:xfrm>
        </p:spPr>
        <p:txBody>
          <a:bodyPr>
            <a:normAutofit/>
          </a:bodyPr>
          <a:lstStyle/>
          <a:p>
            <a:pPr algn="ctr"/>
            <a:r>
              <a:rPr lang="en-US" sz="3600" dirty="0"/>
              <a:t>Campgrounds: Cosmic Campground</a:t>
            </a:r>
          </a:p>
        </p:txBody>
      </p:sp>
      <p:cxnSp>
        <p:nvCxnSpPr>
          <p:cNvPr id="2062" name="Straight Connector 205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063" name="Content Placeholder 2053">
            <a:extLst>
              <a:ext uri="{FF2B5EF4-FFF2-40B4-BE49-F238E27FC236}">
                <a16:creationId xmlns:a16="http://schemas.microsoft.com/office/drawing/2014/main" id="{13DC2EA4-6A6A-2E56-BFEC-549FDC439BD8}"/>
              </a:ext>
            </a:extLst>
          </p:cNvPr>
          <p:cNvSpPr>
            <a:spLocks noGrp="1"/>
          </p:cNvSpPr>
          <p:nvPr>
            <p:ph idx="1"/>
          </p:nvPr>
        </p:nvSpPr>
        <p:spPr>
          <a:xfrm>
            <a:off x="525516" y="3417573"/>
            <a:ext cx="4593021" cy="2619839"/>
          </a:xfrm>
        </p:spPr>
        <p:txBody>
          <a:bodyPr anchor="ctr">
            <a:normAutofit/>
          </a:bodyPr>
          <a:lstStyle/>
          <a:p>
            <a:r>
              <a:rPr lang="en-US" sz="1800" dirty="0"/>
              <a:t>Include telescope pads</a:t>
            </a:r>
          </a:p>
          <a:p>
            <a:r>
              <a:rPr lang="en-US" sz="1800" dirty="0"/>
              <a:t>Night Sky Friendly Lighting</a:t>
            </a:r>
          </a:p>
          <a:p>
            <a:r>
              <a:rPr lang="en-US" sz="1800" dirty="0"/>
              <a:t>IDA Certified</a:t>
            </a:r>
          </a:p>
        </p:txBody>
      </p:sp>
    </p:spTree>
    <p:extLst>
      <p:ext uri="{BB962C8B-B14F-4D97-AF65-F5344CB8AC3E}">
        <p14:creationId xmlns:p14="http://schemas.microsoft.com/office/powerpoint/2010/main" val="312758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B5329-4108-AABA-8EC9-491AD5E0DBC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5604E1B-E8A5-05A4-D9E9-E3AAD3DEAADF}"/>
              </a:ext>
            </a:extLst>
          </p:cNvPr>
          <p:cNvPicPr>
            <a:picLocks noChangeAspect="1"/>
          </p:cNvPicPr>
          <p:nvPr/>
        </p:nvPicPr>
        <p:blipFill>
          <a:blip r:embed="rId3"/>
          <a:stretch>
            <a:fillRect/>
          </a:stretch>
        </p:blipFill>
        <p:spPr>
          <a:xfrm>
            <a:off x="2403968" y="656274"/>
            <a:ext cx="6331188" cy="1790100"/>
          </a:xfrm>
          <a:prstGeom prst="rect">
            <a:avLst/>
          </a:prstGeom>
        </p:spPr>
      </p:pic>
      <p:pic>
        <p:nvPicPr>
          <p:cNvPr id="10" name="Picture 9">
            <a:extLst>
              <a:ext uri="{FF2B5EF4-FFF2-40B4-BE49-F238E27FC236}">
                <a16:creationId xmlns:a16="http://schemas.microsoft.com/office/drawing/2014/main" id="{8680FE14-183E-0D76-0943-7C80A16AEAE2}"/>
              </a:ext>
            </a:extLst>
          </p:cNvPr>
          <p:cNvPicPr>
            <a:picLocks noChangeAspect="1"/>
          </p:cNvPicPr>
          <p:nvPr/>
        </p:nvPicPr>
        <p:blipFill>
          <a:blip r:embed="rId4"/>
          <a:stretch>
            <a:fillRect/>
          </a:stretch>
        </p:blipFill>
        <p:spPr>
          <a:xfrm>
            <a:off x="2275952" y="2752212"/>
            <a:ext cx="2579512" cy="3318829"/>
          </a:xfrm>
          <a:prstGeom prst="rect">
            <a:avLst/>
          </a:prstGeom>
        </p:spPr>
      </p:pic>
      <p:sp>
        <p:nvSpPr>
          <p:cNvPr id="11" name="TextBox 10">
            <a:extLst>
              <a:ext uri="{FF2B5EF4-FFF2-40B4-BE49-F238E27FC236}">
                <a16:creationId xmlns:a16="http://schemas.microsoft.com/office/drawing/2014/main" id="{30F02558-BA9C-31CA-3624-2A0EA8845C98}"/>
              </a:ext>
            </a:extLst>
          </p:cNvPr>
          <p:cNvSpPr txBox="1"/>
          <p:nvPr/>
        </p:nvSpPr>
        <p:spPr>
          <a:xfrm>
            <a:off x="5538448" y="2968202"/>
            <a:ext cx="3011191"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Collaborative effort</a:t>
            </a:r>
          </a:p>
          <a:p>
            <a:pPr marL="285750" indent="-285750">
              <a:buFont typeface="Arial" panose="020B0604020202020204" pitchFamily="34" charset="0"/>
              <a:buChar char="•"/>
            </a:pPr>
            <a:r>
              <a:rPr lang="en-US" sz="2400" dirty="0"/>
              <a:t>Interpretive signs</a:t>
            </a:r>
          </a:p>
          <a:p>
            <a:pPr marL="285750" indent="-285750">
              <a:buFont typeface="Arial" panose="020B0604020202020204" pitchFamily="34" charset="0"/>
              <a:buChar char="•"/>
            </a:pPr>
            <a:r>
              <a:rPr lang="en-US" sz="2400" dirty="0"/>
              <a:t>Interactive app</a:t>
            </a:r>
          </a:p>
          <a:p>
            <a:pPr marL="285750" indent="-285750">
              <a:buFont typeface="Arial" panose="020B0604020202020204" pitchFamily="34" charset="0"/>
              <a:buChar char="•"/>
            </a:pPr>
            <a:r>
              <a:rPr lang="en-US" sz="2400" dirty="0"/>
              <a:t>Follows main street</a:t>
            </a:r>
          </a:p>
          <a:p>
            <a:pPr marL="285750" indent="-285750">
              <a:buFont typeface="Arial" panose="020B0604020202020204" pitchFamily="34" charset="0"/>
              <a:buChar char="•"/>
            </a:pPr>
            <a:r>
              <a:rPr lang="en-US" sz="2400" dirty="0"/>
              <a:t>Population 750</a:t>
            </a:r>
          </a:p>
          <a:p>
            <a:pPr marL="285750" indent="-285750">
              <a:buFont typeface="Arial" panose="020B0604020202020204" pitchFamily="34" charset="0"/>
              <a:buChar char="•"/>
            </a:pPr>
            <a:r>
              <a:rPr lang="en-US" sz="2400" dirty="0"/>
              <a:t>Star Parties &amp; Events</a:t>
            </a:r>
          </a:p>
          <a:p>
            <a:pPr marL="285750" indent="-285750">
              <a:buFont typeface="Arial" panose="020B0604020202020204" pitchFamily="34" charset="0"/>
              <a:buChar char="•"/>
            </a:pPr>
            <a:r>
              <a:rPr lang="en-US" sz="2400" dirty="0"/>
              <a:t>Observatory</a:t>
            </a:r>
          </a:p>
        </p:txBody>
      </p:sp>
    </p:spTree>
    <p:extLst>
      <p:ext uri="{BB962C8B-B14F-4D97-AF65-F5344CB8AC3E}">
        <p14:creationId xmlns:p14="http://schemas.microsoft.com/office/powerpoint/2010/main" val="1637352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CEB52C-2570-89BD-977C-9A072A23034D}"/>
              </a:ext>
            </a:extLst>
          </p:cNvPr>
          <p:cNvPicPr>
            <a:picLocks noChangeAspect="1"/>
          </p:cNvPicPr>
          <p:nvPr/>
        </p:nvPicPr>
        <p:blipFill>
          <a:blip r:embed="rId3"/>
          <a:stretch>
            <a:fillRect/>
          </a:stretch>
        </p:blipFill>
        <p:spPr>
          <a:xfrm>
            <a:off x="0" y="242620"/>
            <a:ext cx="12192000" cy="4763416"/>
          </a:xfrm>
          <a:prstGeom prst="rect">
            <a:avLst/>
          </a:prstGeom>
        </p:spPr>
      </p:pic>
      <p:sp>
        <p:nvSpPr>
          <p:cNvPr id="4" name="TextBox 3">
            <a:extLst>
              <a:ext uri="{FF2B5EF4-FFF2-40B4-BE49-F238E27FC236}">
                <a16:creationId xmlns:a16="http://schemas.microsoft.com/office/drawing/2014/main" id="{1BDA956E-4F0D-1A0A-47FC-D11C896DC110}"/>
              </a:ext>
            </a:extLst>
          </p:cNvPr>
          <p:cNvSpPr txBox="1"/>
          <p:nvPr/>
        </p:nvSpPr>
        <p:spPr>
          <a:xfrm>
            <a:off x="850392" y="5532120"/>
            <a:ext cx="10634472" cy="523220"/>
          </a:xfrm>
          <a:prstGeom prst="rect">
            <a:avLst/>
          </a:prstGeom>
          <a:noFill/>
        </p:spPr>
        <p:txBody>
          <a:bodyPr wrap="square" rtlCol="0">
            <a:spAutoFit/>
          </a:bodyPr>
          <a:lstStyle/>
          <a:p>
            <a:r>
              <a:rPr lang="en-US" sz="2800" dirty="0"/>
              <a:t>Human Health, Nocturnal Animals, and Dark Skies are Ours to Protect</a:t>
            </a:r>
          </a:p>
        </p:txBody>
      </p:sp>
    </p:spTree>
    <p:extLst>
      <p:ext uri="{BB962C8B-B14F-4D97-AF65-F5344CB8AC3E}">
        <p14:creationId xmlns:p14="http://schemas.microsoft.com/office/powerpoint/2010/main" val="2560279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B408A6-42CB-1A10-2AEA-BF3AB7A09AD9}"/>
              </a:ext>
            </a:extLst>
          </p:cNvPr>
          <p:cNvSpPr>
            <a:spLocks noGrp="1"/>
          </p:cNvSpPr>
          <p:nvPr>
            <p:ph type="title"/>
          </p:nvPr>
        </p:nvSpPr>
        <p:spPr>
          <a:xfrm>
            <a:off x="407452" y="2698974"/>
            <a:ext cx="3571810" cy="1460052"/>
          </a:xfrm>
        </p:spPr>
        <p:txBody>
          <a:bodyPr vert="horz" lIns="91440" tIns="45720" rIns="91440" bIns="45720" rtlCol="0" anchor="b">
            <a:normAutofit/>
          </a:bodyPr>
          <a:lstStyle/>
          <a:p>
            <a:pPr algn="ctr"/>
            <a:r>
              <a:rPr lang="en-US" sz="3600" kern="1200" dirty="0">
                <a:solidFill>
                  <a:schemeClr val="tx1"/>
                </a:solidFill>
                <a:latin typeface="+mj-lt"/>
                <a:ea typeface="+mj-ea"/>
                <a:cs typeface="+mj-cs"/>
              </a:rPr>
              <a:t>How do WE Keep Night Skies Dark?</a:t>
            </a:r>
          </a:p>
        </p:txBody>
      </p:sp>
      <p:sp>
        <p:nvSpPr>
          <p:cNvPr id="3" name="Text Placeholder 2">
            <a:extLst>
              <a:ext uri="{FF2B5EF4-FFF2-40B4-BE49-F238E27FC236}">
                <a16:creationId xmlns:a16="http://schemas.microsoft.com/office/drawing/2014/main" id="{0EE05C62-297F-6000-1E6D-19F1F2BC4EF6}"/>
              </a:ext>
            </a:extLst>
          </p:cNvPr>
          <p:cNvSpPr>
            <a:spLocks noGrp="1"/>
          </p:cNvSpPr>
          <p:nvPr>
            <p:ph type="body" idx="1"/>
          </p:nvPr>
        </p:nvSpPr>
        <p:spPr>
          <a:xfrm>
            <a:off x="638882" y="4631161"/>
            <a:ext cx="3571810" cy="1559327"/>
          </a:xfrm>
        </p:spPr>
        <p:txBody>
          <a:bodyPr vert="horz" lIns="91440" tIns="45720" rIns="91440" bIns="45720" rtlCol="0">
            <a:normAutofit/>
          </a:bodyPr>
          <a:lstStyle/>
          <a:p>
            <a:r>
              <a:rPr lang="en-US" kern="1200" dirty="0">
                <a:solidFill>
                  <a:schemeClr val="tx1"/>
                </a:solidFill>
                <a:latin typeface="+mn-lt"/>
                <a:ea typeface="+mn-ea"/>
                <a:cs typeface="+mn-cs"/>
              </a:rPr>
              <a:t>Responsible Outdoor Lighting at Night - ROLAN</a:t>
            </a: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A3B5254-9B3D-2330-A8C0-6DFA3FF215D5}"/>
              </a:ext>
            </a:extLst>
          </p:cNvPr>
          <p:cNvPicPr>
            <a:picLocks noChangeAspect="1"/>
          </p:cNvPicPr>
          <p:nvPr/>
        </p:nvPicPr>
        <p:blipFill>
          <a:blip r:embed="rId2"/>
          <a:stretch>
            <a:fillRect/>
          </a:stretch>
        </p:blipFill>
        <p:spPr>
          <a:xfrm>
            <a:off x="4060151" y="1052511"/>
            <a:ext cx="7842318" cy="5058295"/>
          </a:xfrm>
          <a:prstGeom prst="rect">
            <a:avLst/>
          </a:prstGeom>
        </p:spPr>
      </p:pic>
    </p:spTree>
    <p:extLst>
      <p:ext uri="{BB962C8B-B14F-4D97-AF65-F5344CB8AC3E}">
        <p14:creationId xmlns:p14="http://schemas.microsoft.com/office/powerpoint/2010/main" val="2459341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A6D07-E5C4-9035-0301-E428E812D078}"/>
              </a:ext>
            </a:extLst>
          </p:cNvPr>
          <p:cNvSpPr txBox="1"/>
          <p:nvPr/>
        </p:nvSpPr>
        <p:spPr>
          <a:xfrm>
            <a:off x="1839310" y="196121"/>
            <a:ext cx="7083973" cy="646331"/>
          </a:xfrm>
          <a:prstGeom prst="rect">
            <a:avLst/>
          </a:prstGeom>
          <a:noFill/>
        </p:spPr>
        <p:txBody>
          <a:bodyPr wrap="square" rtlCol="0">
            <a:spAutoFit/>
          </a:bodyPr>
          <a:lstStyle/>
          <a:p>
            <a:pPr algn="ctr"/>
            <a:r>
              <a:rPr lang="en-US" sz="3600" dirty="0"/>
              <a:t>Select Resource Links</a:t>
            </a:r>
          </a:p>
        </p:txBody>
      </p:sp>
      <p:sp>
        <p:nvSpPr>
          <p:cNvPr id="3" name="TextBox 2">
            <a:extLst>
              <a:ext uri="{FF2B5EF4-FFF2-40B4-BE49-F238E27FC236}">
                <a16:creationId xmlns:a16="http://schemas.microsoft.com/office/drawing/2014/main" id="{D556DE7F-D27C-39F6-1A42-A22FA6529933}"/>
              </a:ext>
            </a:extLst>
          </p:cNvPr>
          <p:cNvSpPr txBox="1"/>
          <p:nvPr/>
        </p:nvSpPr>
        <p:spPr>
          <a:xfrm>
            <a:off x="1074000" y="1028343"/>
            <a:ext cx="10044000"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hlinkClick r:id="rId2">
                  <a:extLst>
                    <a:ext uri="{A12FA001-AC4F-418D-AE19-62706E023703}">
                      <ahyp:hlinkClr xmlns:ahyp="http://schemas.microsoft.com/office/drawing/2018/hyperlinkcolor" val="tx"/>
                    </a:ext>
                  </a:extLst>
                </a:hlinkClick>
              </a:rPr>
              <a:t>Cultural Connectedness to the Night Sky</a:t>
            </a:r>
            <a:r>
              <a:rPr lang="en-US" dirty="0">
                <a:solidFill>
                  <a:srgbClr val="C00000"/>
                </a:solidFill>
              </a:rPr>
              <a:t> </a:t>
            </a:r>
            <a:r>
              <a:rPr lang="en-US" dirty="0"/>
              <a:t>– Kaibab Band of Paiute Indians Interview</a:t>
            </a:r>
            <a:endParaRPr lang="en-US" dirty="0">
              <a:solidFill>
                <a:srgbClr val="C00000"/>
              </a:solidFill>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C00000"/>
                </a:solidFill>
                <a:hlinkClick r:id="rId3">
                  <a:extLst>
                    <a:ext uri="{A12FA001-AC4F-418D-AE19-62706E023703}">
                      <ahyp:hlinkClr xmlns:ahyp="http://schemas.microsoft.com/office/drawing/2018/hyperlinkcolor" val="tx"/>
                    </a:ext>
                  </a:extLst>
                </a:hlinkClick>
              </a:rPr>
              <a:t>Dark Sky International New Mexico Chapter</a:t>
            </a:r>
            <a:endParaRPr lang="en-US" dirty="0">
              <a:solidFill>
                <a:srgbClr val="C00000"/>
              </a:solidFill>
            </a:endParaRPr>
          </a:p>
          <a:p>
            <a:pPr marL="285750" indent="-285750">
              <a:buFont typeface="Arial" panose="020B0604020202020204" pitchFamily="34" charset="0"/>
              <a:buChar char="•"/>
            </a:pPr>
            <a:r>
              <a:rPr lang="en-US" dirty="0">
                <a:solidFill>
                  <a:srgbClr val="C00000"/>
                </a:solidFill>
                <a:hlinkClick r:id="rId4">
                  <a:extLst>
                    <a:ext uri="{A12FA001-AC4F-418D-AE19-62706E023703}">
                      <ahyp:hlinkClr xmlns:ahyp="http://schemas.microsoft.com/office/drawing/2018/hyperlinkcolor" val="tx"/>
                    </a:ext>
                  </a:extLst>
                </a:hlinkClick>
              </a:rPr>
              <a:t>Dark Sky International</a:t>
            </a:r>
            <a:endParaRPr lang="en-US" dirty="0">
              <a:solidFill>
                <a:srgbClr val="C00000"/>
              </a:solidFill>
            </a:endParaRPr>
          </a:p>
          <a:p>
            <a:pPr marL="285750" indent="-285750">
              <a:buFont typeface="Arial" panose="020B0604020202020204" pitchFamily="34" charset="0"/>
              <a:buChar char="•"/>
            </a:pPr>
            <a:r>
              <a:rPr lang="en-US" dirty="0">
                <a:solidFill>
                  <a:srgbClr val="C00000"/>
                </a:solidFill>
                <a:hlinkClick r:id="rId5">
                  <a:extLst>
                    <a:ext uri="{A12FA001-AC4F-418D-AE19-62706E023703}">
                      <ahyp:hlinkClr xmlns:ahyp="http://schemas.microsoft.com/office/drawing/2018/hyperlinkcolor" val="tx"/>
                    </a:ext>
                  </a:extLst>
                </a:hlinkClick>
              </a:rPr>
              <a:t>NPS Night Skies – home page</a:t>
            </a:r>
            <a:endParaRPr lang="en-US" dirty="0">
              <a:solidFill>
                <a:srgbClr val="C00000"/>
              </a:solidFill>
            </a:endParaRPr>
          </a:p>
          <a:p>
            <a:pPr marL="285750" indent="-285750">
              <a:buFont typeface="Arial" panose="020B0604020202020204" pitchFamily="34" charset="0"/>
              <a:buChar char="•"/>
            </a:pPr>
            <a:r>
              <a:rPr lang="en-US" dirty="0">
                <a:solidFill>
                  <a:srgbClr val="C00000"/>
                </a:solidFill>
                <a:hlinkClick r:id="rId6">
                  <a:extLst>
                    <a:ext uri="{A12FA001-AC4F-418D-AE19-62706E023703}">
                      <ahyp:hlinkClr xmlns:ahyp="http://schemas.microsoft.com/office/drawing/2018/hyperlinkcolor" val="tx"/>
                    </a:ext>
                  </a:extLst>
                </a:hlinkClick>
              </a:rPr>
              <a:t>Light Pollution Basics</a:t>
            </a:r>
            <a:endParaRPr lang="en-US" dirty="0">
              <a:solidFill>
                <a:srgbClr val="C00000"/>
              </a:solidFill>
            </a:endParaRPr>
          </a:p>
          <a:p>
            <a:pPr marL="285750" indent="-285750">
              <a:buFont typeface="Arial" panose="020B0604020202020204" pitchFamily="34" charset="0"/>
              <a:buChar char="•"/>
            </a:pPr>
            <a:r>
              <a:rPr lang="en-US" dirty="0">
                <a:solidFill>
                  <a:srgbClr val="C00000"/>
                </a:solidFill>
                <a:hlinkClick r:id="rId7">
                  <a:extLst>
                    <a:ext uri="{A12FA001-AC4F-418D-AE19-62706E023703}">
                      <ahyp:hlinkClr xmlns:ahyp="http://schemas.microsoft.com/office/drawing/2018/hyperlinkcolor" val="tx"/>
                    </a:ext>
                  </a:extLst>
                </a:hlinkClick>
              </a:rPr>
              <a:t>Illuminating Engineering Society</a:t>
            </a:r>
            <a:r>
              <a:rPr lang="en-US" dirty="0">
                <a:solidFill>
                  <a:srgbClr val="C00000"/>
                </a:solidFill>
              </a:rPr>
              <a:t> – </a:t>
            </a:r>
            <a:r>
              <a:rPr lang="en-US" dirty="0"/>
              <a:t>develop standards for outdoor lighting</a:t>
            </a:r>
          </a:p>
          <a:p>
            <a:pPr marL="285750" indent="-285750">
              <a:buFont typeface="Arial" panose="020B0604020202020204" pitchFamily="34" charset="0"/>
              <a:buChar char="•"/>
            </a:pPr>
            <a:r>
              <a:rPr lang="en-US" dirty="0">
                <a:solidFill>
                  <a:srgbClr val="C00000"/>
                </a:solidFill>
                <a:hlinkClick r:id="rId8">
                  <a:extLst>
                    <a:ext uri="{A12FA001-AC4F-418D-AE19-62706E023703}">
                      <ahyp:hlinkClr xmlns:ahyp="http://schemas.microsoft.com/office/drawing/2018/hyperlinkcolor" val="tx"/>
                    </a:ext>
                  </a:extLst>
                </a:hlinkClick>
              </a:rPr>
              <a:t>Design Lights Consortium</a:t>
            </a:r>
            <a:r>
              <a:rPr lang="en-US" dirty="0">
                <a:solidFill>
                  <a:srgbClr val="C00000"/>
                </a:solidFill>
              </a:rPr>
              <a:t> </a:t>
            </a:r>
            <a:r>
              <a:rPr lang="en-US" dirty="0"/>
              <a:t>- resources to reduce energy, carbon, and light pollution</a:t>
            </a:r>
          </a:p>
          <a:p>
            <a:pPr marL="285750" indent="-285750">
              <a:buFont typeface="Arial" panose="020B0604020202020204" pitchFamily="34" charset="0"/>
              <a:buChar char="•"/>
            </a:pPr>
            <a:r>
              <a:rPr lang="en-US" dirty="0">
                <a:solidFill>
                  <a:srgbClr val="C00000"/>
                </a:solidFill>
                <a:hlinkClick r:id="rId9">
                  <a:extLst>
                    <a:ext uri="{A12FA001-AC4F-418D-AE19-62706E023703}">
                      <ahyp:hlinkClr xmlns:ahyp="http://schemas.microsoft.com/office/drawing/2018/hyperlinkcolor" val="tx"/>
                    </a:ext>
                  </a:extLst>
                </a:hlinkClick>
              </a:rPr>
              <a:t>Colorado Plateau Dark Sky Cooperative</a:t>
            </a:r>
            <a:r>
              <a:rPr lang="en-US" dirty="0">
                <a:solidFill>
                  <a:srgbClr val="C00000"/>
                </a:solidFill>
              </a:rPr>
              <a:t> – </a:t>
            </a:r>
            <a:r>
              <a:rPr lang="en-US" dirty="0"/>
              <a:t>search for Quarterly Connections Webinars</a:t>
            </a:r>
          </a:p>
          <a:p>
            <a:pPr marL="285750" indent="-285750">
              <a:buFont typeface="Arial" panose="020B0604020202020204" pitchFamily="34" charset="0"/>
              <a:buChar char="•"/>
            </a:pPr>
            <a:r>
              <a:rPr lang="en-US" dirty="0">
                <a:solidFill>
                  <a:srgbClr val="C00000"/>
                </a:solidFill>
                <a:hlinkClick r:id="rId10">
                  <a:extLst>
                    <a:ext uri="{A12FA001-AC4F-418D-AE19-62706E023703}">
                      <ahyp:hlinkClr xmlns:ahyp="http://schemas.microsoft.com/office/drawing/2018/hyperlinkcolor" val="tx"/>
                    </a:ext>
                  </a:extLst>
                </a:hlinkClick>
              </a:rPr>
              <a:t>Basin and Range Dark Sky Cooperative</a:t>
            </a:r>
            <a:endParaRPr lang="en-US" dirty="0">
              <a:solidFill>
                <a:srgbClr val="C00000"/>
              </a:solidFill>
            </a:endParaRPr>
          </a:p>
          <a:p>
            <a:pPr marL="285750" indent="-285750">
              <a:buFont typeface="Arial" panose="020B0604020202020204" pitchFamily="34" charset="0"/>
              <a:buChar char="•"/>
            </a:pPr>
            <a:r>
              <a:rPr lang="en-US" dirty="0">
                <a:solidFill>
                  <a:srgbClr val="C00000"/>
                </a:solidFill>
                <a:hlinkClick r:id="rId11">
                  <a:extLst>
                    <a:ext uri="{A12FA001-AC4F-418D-AE19-62706E023703}">
                      <ahyp:hlinkClr xmlns:ahyp="http://schemas.microsoft.com/office/drawing/2018/hyperlinkcolor" val="tx"/>
                    </a:ext>
                  </a:extLst>
                </a:hlinkClick>
              </a:rPr>
              <a:t>Publications on Night Sky Research</a:t>
            </a:r>
            <a:endParaRPr lang="en-US" dirty="0"/>
          </a:p>
          <a:p>
            <a:pPr marL="285750" indent="-285750">
              <a:buFont typeface="Arial" panose="020B0604020202020204" pitchFamily="34" charset="0"/>
              <a:buChar char="•"/>
            </a:pPr>
            <a:r>
              <a:rPr lang="en-US" dirty="0">
                <a:solidFill>
                  <a:srgbClr val="C00000"/>
                </a:solidFill>
                <a:hlinkClick r:id="rId12">
                  <a:extLst>
                    <a:ext uri="{A12FA001-AC4F-418D-AE19-62706E023703}">
                      <ahyp:hlinkClr xmlns:ahyp="http://schemas.microsoft.com/office/drawing/2018/hyperlinkcolor" val="tx"/>
                    </a:ext>
                  </a:extLst>
                </a:hlinkClick>
              </a:rPr>
              <a:t>Dark Sky Place Certification Process </a:t>
            </a:r>
            <a:endParaRPr lang="en-US" dirty="0"/>
          </a:p>
          <a:p>
            <a:pPr marL="285750" indent="-285750">
              <a:buFont typeface="Arial" panose="020B0604020202020204" pitchFamily="34" charset="0"/>
              <a:buChar char="•"/>
            </a:pPr>
            <a:r>
              <a:rPr kumimoji="0" lang="en-US" b="0" i="0" u="none" strike="noStrike" kern="1200" cap="none" spc="0" normalizeH="0" baseline="0" noProof="0" dirty="0">
                <a:ln>
                  <a:noFill/>
                </a:ln>
                <a:solidFill>
                  <a:srgbClr val="C00000"/>
                </a:solidFill>
                <a:effectLst/>
                <a:uLnTx/>
                <a:uFillTx/>
                <a:latin typeface="Calibri" panose="020F0502020204030204"/>
                <a:ea typeface="+mn-ea"/>
                <a:cs typeface="+mn-cs"/>
                <a:hlinkClick r:id="rId13">
                  <a:extLst>
                    <a:ext uri="{A12FA001-AC4F-418D-AE19-62706E023703}">
                      <ahyp:hlinkClr xmlns:ahyp="http://schemas.microsoft.com/office/drawing/2018/hyperlinkcolor" val="tx"/>
                    </a:ext>
                  </a:extLst>
                </a:hlinkClick>
              </a:rPr>
              <a:t>www.nativeskywatchers.com</a:t>
            </a:r>
            <a:endParaRPr kumimoji="0" lang="en-US"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285750" indent="-285750">
              <a:buFont typeface="Arial" panose="020B0604020202020204" pitchFamily="34" charset="0"/>
              <a:buChar char="•"/>
            </a:pPr>
            <a:r>
              <a:rPr lang="en-US" dirty="0">
                <a:solidFill>
                  <a:srgbClr val="C00000"/>
                </a:solidFill>
                <a:hlinkClick r:id="rId14">
                  <a:extLst>
                    <a:ext uri="{A12FA001-AC4F-418D-AE19-62706E023703}">
                      <ahyp:hlinkClr xmlns:ahyp="http://schemas.microsoft.com/office/drawing/2018/hyperlinkcolor" val="tx"/>
                    </a:ext>
                  </a:extLst>
                </a:hlinkClick>
              </a:rPr>
              <a:t>Indigenous Education Institute</a:t>
            </a:r>
            <a:r>
              <a:rPr lang="en-US" dirty="0"/>
              <a:t> - Sense of Place Webinar Series: Earth and Sky </a:t>
            </a:r>
          </a:p>
          <a:p>
            <a:pPr marL="285750" indent="-285750">
              <a:buFont typeface="Arial" panose="020B0604020202020204" pitchFamily="34" charset="0"/>
              <a:buChar char="•"/>
            </a:pPr>
            <a:r>
              <a:rPr kumimoji="0" lang="en-US" b="0" i="0" u="none" strike="noStrike" kern="1200" cap="none" spc="0" normalizeH="0" baseline="0" noProof="0" dirty="0" err="1">
                <a:ln>
                  <a:noFill/>
                </a:ln>
                <a:solidFill>
                  <a:srgbClr val="C00000"/>
                </a:solidFill>
                <a:effectLst/>
                <a:uLnTx/>
                <a:uFillTx/>
                <a:latin typeface="Calibri" panose="020F0502020204030204"/>
                <a:ea typeface="+mn-ea"/>
                <a:cs typeface="+mn-cs"/>
                <a:hlinkClick r:id="rId15">
                  <a:extLst>
                    <a:ext uri="{A12FA001-AC4F-418D-AE19-62706E023703}">
                      <ahyp:hlinkClr xmlns:ahyp="http://schemas.microsoft.com/office/drawing/2018/hyperlinkcolor" val="tx"/>
                    </a:ext>
                  </a:extLst>
                </a:hlinkClick>
              </a:rPr>
              <a:t>DarkSky</a:t>
            </a:r>
            <a:r>
              <a:rPr kumimoji="0" lang="en-US" b="0" i="0" u="none" strike="noStrike" kern="1200" cap="none" spc="0" normalizeH="0" baseline="0" noProof="0" dirty="0">
                <a:ln>
                  <a:noFill/>
                </a:ln>
                <a:solidFill>
                  <a:srgbClr val="C00000"/>
                </a:solidFill>
                <a:effectLst/>
                <a:uLnTx/>
                <a:uFillTx/>
                <a:latin typeface="Calibri" panose="020F0502020204030204"/>
                <a:ea typeface="+mn-ea"/>
                <a:cs typeface="+mn-cs"/>
                <a:hlinkClick r:id="rId15">
                  <a:extLst>
                    <a:ext uri="{A12FA001-AC4F-418D-AE19-62706E023703}">
                      <ahyp:hlinkClr xmlns:ahyp="http://schemas.microsoft.com/office/drawing/2018/hyperlinkcolor" val="tx"/>
                    </a:ext>
                  </a:extLst>
                </a:hlinkClick>
              </a:rPr>
              <a:t> International: Guiding Principles for Responsible Astro-tourism</a:t>
            </a:r>
            <a:endParaRPr kumimoji="0" lang="en-US"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285750" indent="-285750">
              <a:buFont typeface="Arial" panose="020B0604020202020204" pitchFamily="34" charset="0"/>
              <a:buChar char="•"/>
            </a:pPr>
            <a:r>
              <a:rPr lang="en-US" dirty="0">
                <a:solidFill>
                  <a:srgbClr val="C00000"/>
                </a:solidFill>
                <a:latin typeface="Calibri" panose="020F0502020204030204"/>
                <a:hlinkClick r:id="rId16">
                  <a:extLst>
                    <a:ext uri="{A12FA001-AC4F-418D-AE19-62706E023703}">
                      <ahyp:hlinkClr xmlns:ahyp="http://schemas.microsoft.com/office/drawing/2018/hyperlinkcolor" val="tx"/>
                    </a:ext>
                  </a:extLst>
                </a:hlinkClick>
              </a:rPr>
              <a:t>Flagstaff Dark Skies Coalition</a:t>
            </a:r>
            <a:r>
              <a:rPr lang="en-US" dirty="0">
                <a:solidFill>
                  <a:srgbClr val="C00000"/>
                </a:solidFill>
                <a:latin typeface="Calibri" panose="020F0502020204030204"/>
              </a:rPr>
              <a:t> </a:t>
            </a:r>
            <a:r>
              <a:rPr lang="en-US" dirty="0">
                <a:latin typeface="Calibri" panose="020F0502020204030204"/>
              </a:rPr>
              <a:t>– First International Dark Sky City</a:t>
            </a:r>
          </a:p>
          <a:p>
            <a:pPr marL="285750" indent="-285750">
              <a:buFont typeface="Arial" panose="020B0604020202020204" pitchFamily="34" charset="0"/>
              <a:buChar char="•"/>
            </a:pPr>
            <a:r>
              <a:rPr kumimoji="0" lang="en-US" b="0" i="0" u="none" strike="noStrike" kern="1200" cap="none" spc="0" normalizeH="0" baseline="0" noProof="0" dirty="0">
                <a:ln>
                  <a:noFill/>
                </a:ln>
                <a:solidFill>
                  <a:srgbClr val="C00000"/>
                </a:solidFill>
                <a:effectLst/>
                <a:uLnTx/>
                <a:uFillTx/>
                <a:latin typeface="Calibri" panose="020F0502020204030204"/>
                <a:ea typeface="+mn-ea"/>
                <a:cs typeface="+mn-cs"/>
                <a:hlinkClick r:id="rId17">
                  <a:extLst>
                    <a:ext uri="{A12FA001-AC4F-418D-AE19-62706E023703}">
                      <ahyp:hlinkClr xmlns:ahyp="http://schemas.microsoft.com/office/drawing/2018/hyperlinkcolor" val="tx"/>
                    </a:ext>
                  </a:extLst>
                </a:hlinkClick>
              </a:rPr>
              <a:t>Residential Lighting Products</a:t>
            </a:r>
            <a:endParaRPr kumimoji="0" lang="en-US"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285750" indent="-285750">
              <a:buFont typeface="Arial" panose="020B0604020202020204" pitchFamily="34" charset="0"/>
              <a:buChar char="•"/>
            </a:pPr>
            <a:r>
              <a:rPr lang="en-US" dirty="0">
                <a:solidFill>
                  <a:srgbClr val="C00000"/>
                </a:solidFill>
                <a:latin typeface="+mj-lt"/>
                <a:hlinkClick r:id="rId18">
                  <a:extLst>
                    <a:ext uri="{A12FA001-AC4F-418D-AE19-62706E023703}">
                      <ahyp:hlinkClr xmlns:ahyp="http://schemas.microsoft.com/office/drawing/2018/hyperlinkcolor" val="tx"/>
                    </a:ext>
                  </a:extLst>
                </a:hlinkClick>
              </a:rPr>
              <a:t>Astro-tourism: From Astrophotography to Strategic Planning with Sergio </a:t>
            </a:r>
            <a:r>
              <a:rPr lang="en-US" dirty="0" err="1">
                <a:solidFill>
                  <a:srgbClr val="C00000"/>
                </a:solidFill>
                <a:latin typeface="+mj-lt"/>
                <a:hlinkClick r:id="rId18">
                  <a:extLst>
                    <a:ext uri="{A12FA001-AC4F-418D-AE19-62706E023703}">
                      <ahyp:hlinkClr xmlns:ahyp="http://schemas.microsoft.com/office/drawing/2018/hyperlinkcolor" val="tx"/>
                    </a:ext>
                  </a:extLst>
                </a:hlinkClick>
              </a:rPr>
              <a:t>Montúfar</a:t>
            </a:r>
            <a:r>
              <a:rPr lang="en-US" dirty="0">
                <a:solidFill>
                  <a:srgbClr val="C00000"/>
                </a:solidFill>
                <a:latin typeface="+mj-lt"/>
                <a:hlinkClick r:id="rId18">
                  <a:extLst>
                    <a:ext uri="{A12FA001-AC4F-418D-AE19-62706E023703}">
                      <ahyp:hlinkClr xmlns:ahyp="http://schemas.microsoft.com/office/drawing/2018/hyperlinkcolor" val="tx"/>
                    </a:ext>
                  </a:extLst>
                </a:hlinkClick>
              </a:rPr>
              <a:t> </a:t>
            </a:r>
            <a:r>
              <a:rPr lang="en-US" dirty="0">
                <a:latin typeface="+mj-lt"/>
              </a:rPr>
              <a:t>– YouTube Webinar</a:t>
            </a:r>
          </a:p>
          <a:p>
            <a:pPr marL="285750" indent="-285750">
              <a:buFont typeface="Arial" panose="020B0604020202020204" pitchFamily="34" charset="0"/>
              <a:buChar char="•"/>
            </a:pPr>
            <a:r>
              <a:rPr kumimoji="0" lang="en-US" i="0" u="none" strike="noStrike" kern="1200" cap="none" spc="0" normalizeH="0" baseline="0" noProof="0" dirty="0">
                <a:ln>
                  <a:noFill/>
                </a:ln>
                <a:solidFill>
                  <a:srgbClr val="C00000"/>
                </a:solidFill>
                <a:effectLst/>
                <a:uLnTx/>
                <a:uFillTx/>
                <a:latin typeface="+mj-lt"/>
                <a:ea typeface="+mn-ea"/>
                <a:cs typeface="+mn-cs"/>
                <a:hlinkClick r:id="rId19">
                  <a:extLst>
                    <a:ext uri="{A12FA001-AC4F-418D-AE19-62706E023703}">
                      <ahyp:hlinkClr xmlns:ahyp="http://schemas.microsoft.com/office/drawing/2018/hyperlinkcolor" val="tx"/>
                    </a:ext>
                  </a:extLst>
                </a:hlinkClick>
              </a:rPr>
              <a:t>The Navajo Cosmos</a:t>
            </a:r>
            <a:r>
              <a:rPr kumimoji="0" lang="en-US" i="0" u="none" strike="noStrike" kern="1200" cap="none" spc="0" normalizeH="0" baseline="0" noProof="0" dirty="0">
                <a:ln>
                  <a:noFill/>
                </a:ln>
                <a:solidFill>
                  <a:srgbClr val="C00000"/>
                </a:solidFill>
                <a:effectLst/>
                <a:uLnTx/>
                <a:uFillTx/>
                <a:latin typeface="+mj-lt"/>
                <a:ea typeface="+mn-ea"/>
                <a:cs typeface="+mn-cs"/>
              </a:rPr>
              <a:t> </a:t>
            </a:r>
            <a:r>
              <a:rPr kumimoji="0" lang="en-US" i="0" u="none" strike="noStrike" kern="1200" cap="none" spc="0" normalizeH="0" baseline="0" noProof="0" dirty="0">
                <a:ln>
                  <a:noFill/>
                </a:ln>
                <a:effectLst/>
                <a:uLnTx/>
                <a:uFillTx/>
                <a:latin typeface="+mj-lt"/>
                <a:ea typeface="+mn-ea"/>
                <a:cs typeface="+mn-cs"/>
              </a:rPr>
              <a:t>- International Dark Sky Week 2024 Presentation</a:t>
            </a:r>
          </a:p>
        </p:txBody>
      </p:sp>
    </p:spTree>
    <p:extLst>
      <p:ext uri="{BB962C8B-B14F-4D97-AF65-F5344CB8AC3E}">
        <p14:creationId xmlns:p14="http://schemas.microsoft.com/office/powerpoint/2010/main" val="277115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ctrTitle"/>
          </p:nvPr>
        </p:nvSpPr>
        <p:spPr>
          <a:xfrm>
            <a:off x="96643" y="165828"/>
            <a:ext cx="11998711" cy="139534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Trebuchet MS"/>
              <a:buNone/>
            </a:pPr>
            <a:r>
              <a:rPr lang="en-US" sz="4800"/>
              <a:t>Celebrating Night Skies </a:t>
            </a:r>
            <a:br>
              <a:rPr lang="en-US" sz="4800"/>
            </a:br>
            <a:r>
              <a:rPr lang="en-US" sz="4800"/>
              <a:t>in the Oregon Outback</a:t>
            </a:r>
            <a:endParaRPr/>
          </a:p>
        </p:txBody>
      </p:sp>
      <p:pic>
        <p:nvPicPr>
          <p:cNvPr id="87" name="Google Shape;87;p1"/>
          <p:cNvPicPr preferRelativeResize="0"/>
          <p:nvPr/>
        </p:nvPicPr>
        <p:blipFill rotWithShape="1">
          <a:blip r:embed="rId3">
            <a:alphaModFix/>
          </a:blip>
          <a:srcRect/>
          <a:stretch/>
        </p:blipFill>
        <p:spPr>
          <a:xfrm>
            <a:off x="425140" y="165829"/>
            <a:ext cx="1529156" cy="1529156"/>
          </a:xfrm>
          <a:prstGeom prst="rect">
            <a:avLst/>
          </a:prstGeom>
          <a:noFill/>
          <a:ln>
            <a:noFill/>
          </a:ln>
        </p:spPr>
      </p:pic>
      <p:pic>
        <p:nvPicPr>
          <p:cNvPr id="88" name="Google Shape;88;p1" title="#9 Dark Sky Scenic.jpg"/>
          <p:cNvPicPr preferRelativeResize="0"/>
          <p:nvPr/>
        </p:nvPicPr>
        <p:blipFill rotWithShape="1">
          <a:blip r:embed="rId4">
            <a:alphaModFix/>
          </a:blip>
          <a:srcRect/>
          <a:stretch/>
        </p:blipFill>
        <p:spPr>
          <a:xfrm>
            <a:off x="2317025" y="1694975"/>
            <a:ext cx="7557949" cy="5041100"/>
          </a:xfrm>
          <a:prstGeom prst="rect">
            <a:avLst/>
          </a:prstGeom>
          <a:noFill/>
          <a:ln>
            <a:noFill/>
          </a:ln>
        </p:spPr>
      </p:pic>
      <p:sp>
        <p:nvSpPr>
          <p:cNvPr id="89" name="Google Shape;89;p1"/>
          <p:cNvSpPr txBox="1"/>
          <p:nvPr/>
        </p:nvSpPr>
        <p:spPr>
          <a:xfrm>
            <a:off x="9951600" y="4398975"/>
            <a:ext cx="2240400" cy="7695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Trebuchet MS"/>
                <a:ea typeface="Trebuchet MS"/>
                <a:cs typeface="Trebuchet MS"/>
                <a:sym typeface="Trebuchet MS"/>
              </a:rPr>
              <a:t>Bob Hackett</a:t>
            </a:r>
            <a:endParaRPr kumimoji="0" sz="19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Trebuchet MS"/>
                <a:ea typeface="Trebuchet MS"/>
                <a:cs typeface="Trebuchet MS"/>
                <a:sym typeface="Trebuchet MS"/>
              </a:rPr>
              <a:t>Executive Director</a:t>
            </a:r>
            <a:endParaRPr kumimoji="0" sz="19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3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7004b28210_0_15"/>
          <p:cNvSpPr txBox="1">
            <a:spLocks noGrp="1"/>
          </p:cNvSpPr>
          <p:nvPr>
            <p:ph type="title"/>
          </p:nvPr>
        </p:nvSpPr>
        <p:spPr>
          <a:xfrm>
            <a:off x="2499360" y="365126"/>
            <a:ext cx="9845100" cy="1071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Oregon Outback Dark Sky Network</a:t>
            </a:r>
            <a:endParaRPr/>
          </a:p>
        </p:txBody>
      </p:sp>
      <p:sp>
        <p:nvSpPr>
          <p:cNvPr id="95" name="Google Shape;95;g37004b28210_0_15"/>
          <p:cNvSpPr txBox="1"/>
          <p:nvPr/>
        </p:nvSpPr>
        <p:spPr>
          <a:xfrm>
            <a:off x="335280" y="1943100"/>
            <a:ext cx="4787700" cy="4956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Trebuchet MS"/>
                <a:ea typeface="Trebuchet MS"/>
                <a:cs typeface="Trebuchet MS"/>
                <a:sym typeface="Trebuchet MS"/>
              </a:rPr>
              <a:t>GOAL: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000000"/>
                </a:solidFill>
                <a:effectLst/>
                <a:uLnTx/>
                <a:uFillTx/>
                <a:latin typeface="Trebuchet MS"/>
                <a:ea typeface="Trebuchet MS"/>
                <a:cs typeface="Trebuchet MS"/>
                <a:sym typeface="Trebuchet MS"/>
              </a:rPr>
              <a:t>Landscape-scale project to celebrate and preserve our collective night-sky heritage in the Oregon Outback and create community-appropriate year-round recreational opportunities.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Trebuchet MS"/>
                <a:ea typeface="Trebuchet MS"/>
                <a:cs typeface="Trebuchet MS"/>
                <a:sym typeface="Trebuchet MS"/>
              </a:rPr>
              <a:t>Oregon Outback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Trebuchet MS"/>
                <a:ea typeface="Trebuchet MS"/>
                <a:cs typeface="Trebuchet MS"/>
                <a:sym typeface="Trebuchet MS"/>
              </a:rPr>
              <a:t>Dark Sky Sanctuary</a:t>
            </a:r>
            <a:endParaRPr kumimoji="0" sz="18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br>
              <a:rPr kumimoji="0" lang="en-US" sz="1800" b="0" i="0" u="none" strike="noStrike" kern="0" cap="none" spc="0" normalizeH="0" baseline="0" noProof="0">
                <a:ln>
                  <a:noFill/>
                </a:ln>
                <a:solidFill>
                  <a:srgbClr val="000000"/>
                </a:solidFill>
                <a:effectLst/>
                <a:uLnTx/>
                <a:uFillTx/>
                <a:latin typeface="Trebuchet MS"/>
                <a:ea typeface="Trebuchet MS"/>
                <a:cs typeface="Trebuchet MS"/>
                <a:sym typeface="Trebuchet MS"/>
              </a:rPr>
            </a:br>
            <a:endParaRPr kumimoji="0" sz="18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pic>
        <p:nvPicPr>
          <p:cNvPr id="96" name="Google Shape;96;g37004b28210_0_15"/>
          <p:cNvPicPr preferRelativeResize="0"/>
          <p:nvPr/>
        </p:nvPicPr>
        <p:blipFill rotWithShape="1">
          <a:blip r:embed="rId3">
            <a:alphaModFix/>
          </a:blip>
          <a:srcRect/>
          <a:stretch/>
        </p:blipFill>
        <p:spPr>
          <a:xfrm>
            <a:off x="335280" y="80565"/>
            <a:ext cx="1641021" cy="1641021"/>
          </a:xfrm>
          <a:prstGeom prst="rect">
            <a:avLst/>
          </a:prstGeom>
          <a:noFill/>
          <a:ln>
            <a:noFill/>
          </a:ln>
        </p:spPr>
      </p:pic>
      <p:pic>
        <p:nvPicPr>
          <p:cNvPr id="97" name="Google Shape;97;g37004b28210_0_15"/>
          <p:cNvPicPr preferRelativeResize="0"/>
          <p:nvPr/>
        </p:nvPicPr>
        <p:blipFill rotWithShape="1">
          <a:blip r:embed="rId4">
            <a:alphaModFix/>
          </a:blip>
          <a:srcRect/>
          <a:stretch/>
        </p:blipFill>
        <p:spPr>
          <a:xfrm>
            <a:off x="5122943" y="1648004"/>
            <a:ext cx="6901418" cy="51760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67473" r="-80697" b="-1499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5027283" y="0"/>
            <a:ext cx="8688055" cy="6858000"/>
            <a:chOff x="0" y="0"/>
            <a:chExt cx="8047392" cy="6352286"/>
          </a:xfrm>
        </p:grpSpPr>
        <p:sp>
          <p:nvSpPr>
            <p:cNvPr id="4" name="Freeform 4"/>
            <p:cNvSpPr/>
            <p:nvPr/>
          </p:nvSpPr>
          <p:spPr>
            <a:xfrm>
              <a:off x="-130429" y="-589915"/>
              <a:ext cx="8388006" cy="7025767"/>
            </a:xfrm>
            <a:custGeom>
              <a:avLst/>
              <a:gdLst/>
              <a:ahLst/>
              <a:cxnLst/>
              <a:rect l="l" t="t" r="r" b="b"/>
              <a:pathLst>
                <a:path w="8388006" h="7025767">
                  <a:moveTo>
                    <a:pt x="8152328" y="6923913"/>
                  </a:moveTo>
                  <a:cubicBezTo>
                    <a:pt x="6112921" y="6946011"/>
                    <a:pt x="3942778" y="6924929"/>
                    <a:pt x="1914221" y="6933946"/>
                  </a:cubicBezTo>
                  <a:cubicBezTo>
                    <a:pt x="1489632" y="6926707"/>
                    <a:pt x="1030593" y="6947408"/>
                    <a:pt x="587918" y="6934708"/>
                  </a:cubicBezTo>
                  <a:cubicBezTo>
                    <a:pt x="488359" y="6926961"/>
                    <a:pt x="0" y="7025767"/>
                    <a:pt x="296648" y="6679565"/>
                  </a:cubicBezTo>
                  <a:cubicBezTo>
                    <a:pt x="419804" y="6624066"/>
                    <a:pt x="279423" y="6527927"/>
                    <a:pt x="321279" y="6440297"/>
                  </a:cubicBezTo>
                  <a:cubicBezTo>
                    <a:pt x="475785" y="6325997"/>
                    <a:pt x="297164" y="6154420"/>
                    <a:pt x="197778" y="5980684"/>
                  </a:cubicBezTo>
                  <a:cubicBezTo>
                    <a:pt x="189510" y="5836285"/>
                    <a:pt x="351250" y="5720080"/>
                    <a:pt x="251519" y="5566283"/>
                  </a:cubicBezTo>
                  <a:cubicBezTo>
                    <a:pt x="260648" y="5493258"/>
                    <a:pt x="255308" y="5364861"/>
                    <a:pt x="163500" y="5303520"/>
                  </a:cubicBezTo>
                  <a:cubicBezTo>
                    <a:pt x="60960" y="5252847"/>
                    <a:pt x="319729" y="5097907"/>
                    <a:pt x="281145" y="4958969"/>
                  </a:cubicBezTo>
                  <a:cubicBezTo>
                    <a:pt x="292514" y="4830953"/>
                    <a:pt x="278734" y="4682617"/>
                    <a:pt x="244112" y="4531233"/>
                  </a:cubicBezTo>
                  <a:cubicBezTo>
                    <a:pt x="252897" y="4479290"/>
                    <a:pt x="291652" y="4431538"/>
                    <a:pt x="276322" y="4381627"/>
                  </a:cubicBezTo>
                  <a:cubicBezTo>
                    <a:pt x="281490" y="4308856"/>
                    <a:pt x="406714" y="4236085"/>
                    <a:pt x="314389" y="4175125"/>
                  </a:cubicBezTo>
                  <a:cubicBezTo>
                    <a:pt x="298370" y="4164838"/>
                    <a:pt x="316973" y="4147439"/>
                    <a:pt x="337126" y="4128770"/>
                  </a:cubicBezTo>
                  <a:cubicBezTo>
                    <a:pt x="322829" y="4119118"/>
                    <a:pt x="205529" y="3975735"/>
                    <a:pt x="257203" y="3916807"/>
                  </a:cubicBezTo>
                  <a:cubicBezTo>
                    <a:pt x="254275" y="3853180"/>
                    <a:pt x="357623" y="3860546"/>
                    <a:pt x="257547" y="3721735"/>
                  </a:cubicBezTo>
                  <a:cubicBezTo>
                    <a:pt x="191060" y="3708019"/>
                    <a:pt x="403096" y="3537712"/>
                    <a:pt x="493871" y="3410585"/>
                  </a:cubicBezTo>
                  <a:cubicBezTo>
                    <a:pt x="467345" y="3338195"/>
                    <a:pt x="534693" y="3276092"/>
                    <a:pt x="563114" y="3202940"/>
                  </a:cubicBezTo>
                  <a:cubicBezTo>
                    <a:pt x="593430" y="3096514"/>
                    <a:pt x="562770" y="3031236"/>
                    <a:pt x="720031" y="2936113"/>
                  </a:cubicBezTo>
                  <a:cubicBezTo>
                    <a:pt x="766194" y="2862453"/>
                    <a:pt x="649238" y="2778633"/>
                    <a:pt x="707802" y="2666238"/>
                  </a:cubicBezTo>
                  <a:cubicBezTo>
                    <a:pt x="682309" y="2651125"/>
                    <a:pt x="754136" y="2634107"/>
                    <a:pt x="707974" y="2608453"/>
                  </a:cubicBezTo>
                  <a:cubicBezTo>
                    <a:pt x="687477" y="2588133"/>
                    <a:pt x="646309" y="2592324"/>
                    <a:pt x="686271" y="2549906"/>
                  </a:cubicBezTo>
                  <a:cubicBezTo>
                    <a:pt x="671974" y="2532888"/>
                    <a:pt x="732433" y="2410587"/>
                    <a:pt x="700395" y="2322068"/>
                  </a:cubicBezTo>
                  <a:cubicBezTo>
                    <a:pt x="694883" y="2311400"/>
                    <a:pt x="785485" y="2273427"/>
                    <a:pt x="749486" y="2247265"/>
                  </a:cubicBezTo>
                  <a:cubicBezTo>
                    <a:pt x="790136" y="2186432"/>
                    <a:pt x="657161" y="2149983"/>
                    <a:pt x="769811" y="2010791"/>
                  </a:cubicBezTo>
                  <a:cubicBezTo>
                    <a:pt x="704701" y="1976120"/>
                    <a:pt x="728644" y="1934718"/>
                    <a:pt x="722959" y="1894078"/>
                  </a:cubicBezTo>
                  <a:cubicBezTo>
                    <a:pt x="798921" y="1828038"/>
                    <a:pt x="829064" y="1689481"/>
                    <a:pt x="998383" y="1441196"/>
                  </a:cubicBezTo>
                  <a:cubicBezTo>
                    <a:pt x="1087951" y="1354836"/>
                    <a:pt x="1076928" y="1225042"/>
                    <a:pt x="1191472" y="1005078"/>
                  </a:cubicBezTo>
                  <a:cubicBezTo>
                    <a:pt x="1156161" y="977011"/>
                    <a:pt x="1340294" y="986790"/>
                    <a:pt x="1464828" y="806831"/>
                  </a:cubicBezTo>
                  <a:cubicBezTo>
                    <a:pt x="1443814" y="738886"/>
                    <a:pt x="1582818" y="676021"/>
                    <a:pt x="1524082" y="599567"/>
                  </a:cubicBezTo>
                  <a:cubicBezTo>
                    <a:pt x="2083196" y="609219"/>
                    <a:pt x="2762539" y="598805"/>
                    <a:pt x="3442916" y="601599"/>
                  </a:cubicBezTo>
                  <a:cubicBezTo>
                    <a:pt x="4818483" y="605282"/>
                    <a:pt x="6095007" y="602742"/>
                    <a:pt x="7452143" y="601853"/>
                  </a:cubicBezTo>
                  <a:cubicBezTo>
                    <a:pt x="8388006" y="693420"/>
                    <a:pt x="8092214" y="0"/>
                    <a:pt x="8177821" y="2884424"/>
                  </a:cubicBezTo>
                  <a:cubicBezTo>
                    <a:pt x="8131658" y="4200398"/>
                    <a:pt x="8197506" y="5679694"/>
                    <a:pt x="8152328" y="6923913"/>
                  </a:cubicBezTo>
                  <a:close/>
                </a:path>
              </a:pathLst>
            </a:custGeom>
            <a:blipFill>
              <a:blip r:embed="rId4"/>
              <a:stretch>
                <a:fillRect l="-21073" r="-20962"/>
              </a:stretch>
            </a:blipFill>
          </p:spPr>
          <p:txBody>
            <a:bodyPr/>
            <a:lstStyle/>
            <a:p>
              <a:pPr defTabSz="609630"/>
              <a:endParaRPr lang="en-US" sz="1200">
                <a:solidFill>
                  <a:prstClr val="black"/>
                </a:solidFill>
                <a:latin typeface="Calibri"/>
              </a:endParaRPr>
            </a:p>
          </p:txBody>
        </p:sp>
      </p:grpSp>
      <p:sp>
        <p:nvSpPr>
          <p:cNvPr id="5" name="Freeform 5"/>
          <p:cNvSpPr/>
          <p:nvPr/>
        </p:nvSpPr>
        <p:spPr>
          <a:xfrm rot="5400000" flipH="1" flipV="1">
            <a:off x="-2608414" y="-58586"/>
            <a:ext cx="12192000" cy="6975171"/>
          </a:xfrm>
          <a:custGeom>
            <a:avLst/>
            <a:gdLst/>
            <a:ahLst/>
            <a:cxnLst/>
            <a:rect l="l" t="t" r="r" b="b"/>
            <a:pathLst>
              <a:path w="18288000" h="10462757">
                <a:moveTo>
                  <a:pt x="18288000" y="10462758"/>
                </a:moveTo>
                <a:lnTo>
                  <a:pt x="0" y="10462758"/>
                </a:lnTo>
                <a:lnTo>
                  <a:pt x="0" y="0"/>
                </a:lnTo>
                <a:lnTo>
                  <a:pt x="18288000" y="0"/>
                </a:lnTo>
                <a:lnTo>
                  <a:pt x="18288000" y="10462758"/>
                </a:lnTo>
                <a:close/>
              </a:path>
            </a:pathLst>
          </a:custGeom>
          <a:blipFill>
            <a:blip r:embed="rId5"/>
            <a:stretch>
              <a:fillRect l="-44109" r="-44109"/>
            </a:stretch>
          </a:blipFill>
        </p:spPr>
        <p:txBody>
          <a:bodyPr/>
          <a:lstStyle/>
          <a:p>
            <a:pPr defTabSz="609630"/>
            <a:endParaRPr lang="en-US" sz="1200">
              <a:solidFill>
                <a:prstClr val="black"/>
              </a:solidFill>
              <a:latin typeface="Calibri"/>
            </a:endParaRPr>
          </a:p>
        </p:txBody>
      </p:sp>
      <p:sp>
        <p:nvSpPr>
          <p:cNvPr id="6" name="Freeform 6"/>
          <p:cNvSpPr/>
          <p:nvPr/>
        </p:nvSpPr>
        <p:spPr>
          <a:xfrm>
            <a:off x="7826124" y="339480"/>
            <a:ext cx="6100338" cy="6880315"/>
          </a:xfrm>
          <a:custGeom>
            <a:avLst/>
            <a:gdLst/>
            <a:ahLst/>
            <a:cxnLst/>
            <a:rect l="l" t="t" r="r" b="b"/>
            <a:pathLst>
              <a:path w="9150507" h="10320472">
                <a:moveTo>
                  <a:pt x="0" y="0"/>
                </a:moveTo>
                <a:lnTo>
                  <a:pt x="9150507" y="0"/>
                </a:lnTo>
                <a:lnTo>
                  <a:pt x="9150507" y="10320472"/>
                </a:lnTo>
                <a:lnTo>
                  <a:pt x="0" y="10320472"/>
                </a:lnTo>
                <a:lnTo>
                  <a:pt x="0" y="0"/>
                </a:lnTo>
                <a:close/>
              </a:path>
            </a:pathLst>
          </a:custGeom>
          <a:blipFill>
            <a:blip r:embed="rId6">
              <a:alphaModFix amt="57000"/>
            </a:blip>
            <a:stretch>
              <a:fillRect l="-6891" r="-5894"/>
            </a:stretch>
          </a:blipFill>
        </p:spPr>
        <p:txBody>
          <a:bodyPr/>
          <a:lstStyle/>
          <a:p>
            <a:pPr defTabSz="609630"/>
            <a:endParaRPr lang="en-US" sz="1200">
              <a:solidFill>
                <a:prstClr val="black"/>
              </a:solidFill>
              <a:latin typeface="Calibri"/>
            </a:endParaRPr>
          </a:p>
        </p:txBody>
      </p:sp>
      <p:sp>
        <p:nvSpPr>
          <p:cNvPr id="7" name="Freeform 7"/>
          <p:cNvSpPr/>
          <p:nvPr/>
        </p:nvSpPr>
        <p:spPr>
          <a:xfrm flipH="1">
            <a:off x="7318405" y="-108536"/>
            <a:ext cx="5555988" cy="7075071"/>
          </a:xfrm>
          <a:custGeom>
            <a:avLst/>
            <a:gdLst/>
            <a:ahLst/>
            <a:cxnLst/>
            <a:rect l="l" t="t" r="r" b="b"/>
            <a:pathLst>
              <a:path w="8333982" h="10612606">
                <a:moveTo>
                  <a:pt x="8333982" y="0"/>
                </a:moveTo>
                <a:lnTo>
                  <a:pt x="0" y="0"/>
                </a:lnTo>
                <a:lnTo>
                  <a:pt x="0" y="10612606"/>
                </a:lnTo>
                <a:lnTo>
                  <a:pt x="8333982" y="10612606"/>
                </a:lnTo>
                <a:lnTo>
                  <a:pt x="8333982" y="0"/>
                </a:lnTo>
                <a:close/>
              </a:path>
            </a:pathLst>
          </a:custGeom>
          <a:blipFill>
            <a:blip r:embed="rId7"/>
            <a:stretch>
              <a:fillRect t="-9717" b="-9717"/>
            </a:stretch>
          </a:blipFill>
        </p:spPr>
        <p:txBody>
          <a:bodyPr/>
          <a:lstStyle/>
          <a:p>
            <a:pPr defTabSz="609630"/>
            <a:endParaRPr lang="en-US" sz="1200">
              <a:solidFill>
                <a:prstClr val="black"/>
              </a:solidFill>
              <a:latin typeface="Calibri"/>
            </a:endParaRPr>
          </a:p>
        </p:txBody>
      </p:sp>
      <p:sp>
        <p:nvSpPr>
          <p:cNvPr id="8" name="TextBox 8"/>
          <p:cNvSpPr txBox="1"/>
          <p:nvPr/>
        </p:nvSpPr>
        <p:spPr>
          <a:xfrm>
            <a:off x="606660" y="1988773"/>
            <a:ext cx="5489340" cy="2987421"/>
          </a:xfrm>
          <a:prstGeom prst="rect">
            <a:avLst/>
          </a:prstGeom>
        </p:spPr>
        <p:txBody>
          <a:bodyPr lIns="0" tIns="0" rIns="0" bIns="0" rtlCol="0" anchor="t">
            <a:spAutoFit/>
          </a:bodyPr>
          <a:lstStyle/>
          <a:p>
            <a:pPr marL="291187" lvl="1" indent="-145593" defTabSz="609630">
              <a:lnSpc>
                <a:spcPts val="1793"/>
              </a:lnSpc>
              <a:buFont typeface="Arial"/>
              <a:buChar char="•"/>
            </a:pPr>
            <a:r>
              <a:rPr lang="en-US" sz="1348" b="1">
                <a:solidFill>
                  <a:srgbClr val="000000"/>
                </a:solidFill>
                <a:latin typeface="Montserrat Bold"/>
                <a:ea typeface="Montserrat Bold"/>
                <a:cs typeface="Montserrat Bold"/>
                <a:sym typeface="Montserrat Bold"/>
              </a:rPr>
              <a:t>27+ years</a:t>
            </a:r>
            <a:r>
              <a:rPr lang="en-US" sz="1348" b="1">
                <a:solidFill>
                  <a:srgbClr val="000000"/>
                </a:solidFill>
                <a:latin typeface="Montserrat Medium"/>
                <a:ea typeface="Montserrat Medium"/>
                <a:cs typeface="Montserrat Medium"/>
                <a:sym typeface="Montserrat Medium"/>
              </a:rPr>
              <a:t> as the only national organization dedicated to </a:t>
            </a:r>
            <a:r>
              <a:rPr lang="en-US" sz="1348" b="1">
                <a:solidFill>
                  <a:srgbClr val="000000"/>
                </a:solidFill>
                <a:latin typeface="Montserrat Bold"/>
                <a:ea typeface="Montserrat Bold"/>
                <a:cs typeface="Montserrat Bold"/>
                <a:sym typeface="Montserrat Bold"/>
              </a:rPr>
              <a:t>advancing cultural heritage tourism in Native Nations and communities.</a:t>
            </a:r>
          </a:p>
          <a:p>
            <a:pPr marL="291187" lvl="1" indent="-145593" defTabSz="609630">
              <a:lnSpc>
                <a:spcPts val="1793"/>
              </a:lnSpc>
              <a:buFont typeface="Arial"/>
              <a:buChar char="•"/>
            </a:pPr>
            <a:r>
              <a:rPr lang="en-US" sz="1348" b="1">
                <a:solidFill>
                  <a:srgbClr val="000000"/>
                </a:solidFill>
                <a:latin typeface="Montserrat Medium"/>
                <a:ea typeface="Montserrat Medium"/>
                <a:cs typeface="Montserrat Medium"/>
                <a:sym typeface="Montserrat Medium"/>
              </a:rPr>
              <a:t>Established by tribes for tribes to </a:t>
            </a:r>
            <a:r>
              <a:rPr lang="en-US" sz="1348" b="1">
                <a:solidFill>
                  <a:srgbClr val="000000"/>
                </a:solidFill>
                <a:latin typeface="Montserrat Bold"/>
                <a:ea typeface="Montserrat Bold"/>
                <a:cs typeface="Montserrat Bold"/>
                <a:sym typeface="Montserrat Bold"/>
              </a:rPr>
              <a:t>address tourism system inequities.</a:t>
            </a:r>
          </a:p>
          <a:p>
            <a:pPr marL="291187" lvl="1" indent="-145593" defTabSz="609630">
              <a:lnSpc>
                <a:spcPts val="1793"/>
              </a:lnSpc>
              <a:buFont typeface="Arial"/>
              <a:buChar char="•"/>
            </a:pPr>
            <a:r>
              <a:rPr lang="en-US" sz="1348" b="1">
                <a:solidFill>
                  <a:srgbClr val="000000"/>
                </a:solidFill>
                <a:latin typeface="Montserrat Bold"/>
                <a:ea typeface="Montserrat Bold"/>
                <a:cs typeface="Montserrat Bold"/>
                <a:sym typeface="Montserrat Bold"/>
              </a:rPr>
              <a:t>501(c)(3) nonprofit </a:t>
            </a:r>
            <a:r>
              <a:rPr lang="en-US" sz="1348" b="1">
                <a:solidFill>
                  <a:srgbClr val="000000"/>
                </a:solidFill>
                <a:latin typeface="Montserrat Medium"/>
                <a:ea typeface="Montserrat Medium"/>
                <a:cs typeface="Montserrat Medium"/>
                <a:sym typeface="Montserrat Medium"/>
              </a:rPr>
              <a:t>governed by an all-Indigenous board of directors.</a:t>
            </a:r>
          </a:p>
          <a:p>
            <a:pPr marL="291187" lvl="1" indent="-145593" defTabSz="609630">
              <a:lnSpc>
                <a:spcPts val="1793"/>
              </a:lnSpc>
              <a:buFont typeface="Arial"/>
              <a:buChar char="•"/>
            </a:pPr>
            <a:r>
              <a:rPr lang="en-US" sz="1348" b="1">
                <a:solidFill>
                  <a:srgbClr val="000000"/>
                </a:solidFill>
                <a:latin typeface="Montserrat Medium"/>
                <a:ea typeface="Montserrat Medium"/>
                <a:cs typeface="Montserrat Medium"/>
                <a:sym typeface="Montserrat Medium"/>
              </a:rPr>
              <a:t>Serves as a unified voice for the </a:t>
            </a:r>
            <a:r>
              <a:rPr lang="en-US" sz="1348" b="1">
                <a:solidFill>
                  <a:srgbClr val="000000"/>
                </a:solidFill>
                <a:latin typeface="Montserrat Bold"/>
                <a:ea typeface="Montserrat Bold"/>
                <a:cs typeface="Montserrat Bold"/>
                <a:sym typeface="Montserrat Bold"/>
              </a:rPr>
              <a:t>$11.6 billion Native hospitality sector.</a:t>
            </a:r>
          </a:p>
          <a:p>
            <a:pPr marL="291187" lvl="1" indent="-145593" defTabSz="609630">
              <a:lnSpc>
                <a:spcPts val="1793"/>
              </a:lnSpc>
              <a:buFont typeface="Arial"/>
              <a:buChar char="•"/>
            </a:pPr>
            <a:r>
              <a:rPr lang="en-US" sz="1348" b="1">
                <a:solidFill>
                  <a:srgbClr val="000000"/>
                </a:solidFill>
                <a:latin typeface="Montserrat Medium"/>
                <a:ea typeface="Montserrat Medium"/>
                <a:cs typeface="Montserrat Medium"/>
                <a:sym typeface="Montserrat Medium"/>
              </a:rPr>
              <a:t>Led the </a:t>
            </a:r>
            <a:r>
              <a:rPr lang="en-US" sz="1348" b="1">
                <a:solidFill>
                  <a:srgbClr val="000000"/>
                </a:solidFill>
                <a:latin typeface="Montserrat Bold"/>
                <a:ea typeface="Montserrat Bold"/>
                <a:cs typeface="Montserrat Bold"/>
                <a:sym typeface="Montserrat Bold"/>
              </a:rPr>
              <a:t>passage and funding of the NATIVE Act (2018)</a:t>
            </a:r>
            <a:r>
              <a:rPr lang="en-US" sz="1348" b="1">
                <a:solidFill>
                  <a:srgbClr val="000000"/>
                </a:solidFill>
                <a:latin typeface="Montserrat Medium"/>
                <a:ea typeface="Montserrat Medium"/>
                <a:cs typeface="Montserrat Medium"/>
                <a:sym typeface="Montserrat Medium"/>
              </a:rPr>
              <a:t>, securing support for American Indigenous Tourism.</a:t>
            </a:r>
          </a:p>
          <a:p>
            <a:pPr marL="291187" lvl="1" indent="-145593" defTabSz="609630">
              <a:lnSpc>
                <a:spcPts val="1793"/>
              </a:lnSpc>
              <a:buFont typeface="Arial"/>
              <a:buChar char="•"/>
            </a:pPr>
            <a:r>
              <a:rPr lang="en-US" sz="1348" b="1">
                <a:solidFill>
                  <a:srgbClr val="000000"/>
                </a:solidFill>
                <a:latin typeface="Montserrat Bold"/>
                <a:ea typeface="Montserrat Bold"/>
                <a:cs typeface="Montserrat Bold"/>
                <a:sym typeface="Montserrat Bold"/>
              </a:rPr>
              <a:t>Mission: </a:t>
            </a:r>
            <a:r>
              <a:rPr lang="en-US" sz="1348" b="1">
                <a:solidFill>
                  <a:srgbClr val="000000"/>
                </a:solidFill>
                <a:latin typeface="Montserrat Medium"/>
                <a:ea typeface="Montserrat Medium"/>
                <a:cs typeface="Montserrat Medium"/>
                <a:sym typeface="Montserrat Medium"/>
              </a:rPr>
              <a:t> To define, introduce, grow, and sustain  American Indigenous tourism that honors traditions and values.</a:t>
            </a:r>
          </a:p>
          <a:p>
            <a:pPr marL="291187" lvl="1" indent="-145593" defTabSz="609630">
              <a:lnSpc>
                <a:spcPts val="1793"/>
              </a:lnSpc>
              <a:buFont typeface="Arial"/>
              <a:buChar char="•"/>
            </a:pPr>
            <a:r>
              <a:rPr lang="en-US" sz="1348" b="1">
                <a:solidFill>
                  <a:srgbClr val="000000"/>
                </a:solidFill>
                <a:latin typeface="Montserrat Medium"/>
                <a:ea typeface="Montserrat Medium"/>
                <a:cs typeface="Montserrat Medium"/>
                <a:sym typeface="Montserrat Medium"/>
              </a:rPr>
              <a:t>Resources for Tribes: </a:t>
            </a:r>
            <a:r>
              <a:rPr lang="en-US" sz="1348" b="1" u="sng">
                <a:solidFill>
                  <a:srgbClr val="000000"/>
                </a:solidFill>
                <a:latin typeface="Montserrat Bold"/>
                <a:ea typeface="Montserrat Bold"/>
                <a:cs typeface="Montserrat Bold"/>
                <a:sym typeface="Montserrat Bold"/>
                <a:hlinkClick r:id="rId8" tooltip="http://www.americanindigenoustourism.com"/>
              </a:rPr>
              <a:t>www.AmericanIndigenousTourism.com</a:t>
            </a:r>
          </a:p>
          <a:p>
            <a:pPr marL="291187" lvl="1" indent="-145593" defTabSz="609630">
              <a:lnSpc>
                <a:spcPts val="1793"/>
              </a:lnSpc>
              <a:buFont typeface="Arial"/>
              <a:buChar char="•"/>
            </a:pPr>
            <a:r>
              <a:rPr lang="en-US" sz="1348" b="1">
                <a:solidFill>
                  <a:srgbClr val="000000"/>
                </a:solidFill>
                <a:latin typeface="Montserrat Medium"/>
                <a:ea typeface="Montserrat Medium"/>
                <a:cs typeface="Montserrat Medium"/>
                <a:sym typeface="Montserrat Medium"/>
              </a:rPr>
              <a:t>Travel Inspiration: </a:t>
            </a:r>
            <a:r>
              <a:rPr lang="en-US" sz="1348" b="1" u="sng">
                <a:solidFill>
                  <a:srgbClr val="000000"/>
                </a:solidFill>
                <a:latin typeface="Montserrat Bold"/>
                <a:ea typeface="Montserrat Bold"/>
                <a:cs typeface="Montserrat Bold"/>
                <a:sym typeface="Montserrat Bold"/>
                <a:hlinkClick r:id="rId9" tooltip="http://www.destinationnativeamerica.com"/>
              </a:rPr>
              <a:t>www.DestinationNativeAmerica.com</a:t>
            </a:r>
          </a:p>
        </p:txBody>
      </p:sp>
      <p:sp>
        <p:nvSpPr>
          <p:cNvPr id="9" name="TextBox 9"/>
          <p:cNvSpPr txBox="1"/>
          <p:nvPr/>
        </p:nvSpPr>
        <p:spPr>
          <a:xfrm>
            <a:off x="764384" y="923494"/>
            <a:ext cx="6438424" cy="692497"/>
          </a:xfrm>
          <a:prstGeom prst="rect">
            <a:avLst/>
          </a:prstGeom>
        </p:spPr>
        <p:txBody>
          <a:bodyPr lIns="0" tIns="0" rIns="0" bIns="0" rtlCol="0" anchor="t">
            <a:spAutoFit/>
          </a:bodyPr>
          <a:lstStyle/>
          <a:p>
            <a:pPr defTabSz="609630">
              <a:lnSpc>
                <a:spcPts val="5425"/>
              </a:lnSpc>
            </a:pPr>
            <a:r>
              <a:rPr lang="en-US" sz="5425" b="1" spc="227">
                <a:solidFill>
                  <a:srgbClr val="363334"/>
                </a:solidFill>
                <a:latin typeface="Montserrat Ultra-Bold"/>
                <a:ea typeface="Montserrat Ultra-Bold"/>
                <a:cs typeface="Montserrat Ultra-Bold"/>
                <a:sym typeface="Montserrat Ultra-Bold"/>
              </a:rPr>
              <a:t>ABOUT US </a:t>
            </a:r>
          </a:p>
        </p:txBody>
      </p:sp>
      <p:sp>
        <p:nvSpPr>
          <p:cNvPr id="10" name="Freeform 10"/>
          <p:cNvSpPr/>
          <p:nvPr/>
        </p:nvSpPr>
        <p:spPr>
          <a:xfrm>
            <a:off x="2495802" y="6092585"/>
            <a:ext cx="3499161" cy="571764"/>
          </a:xfrm>
          <a:custGeom>
            <a:avLst/>
            <a:gdLst/>
            <a:ahLst/>
            <a:cxnLst/>
            <a:rect l="l" t="t" r="r" b="b"/>
            <a:pathLst>
              <a:path w="5248741" h="857646">
                <a:moveTo>
                  <a:pt x="0" y="0"/>
                </a:moveTo>
                <a:lnTo>
                  <a:pt x="5248741" y="0"/>
                </a:lnTo>
                <a:lnTo>
                  <a:pt x="5248741" y="857647"/>
                </a:lnTo>
                <a:lnTo>
                  <a:pt x="0" y="857647"/>
                </a:lnTo>
                <a:lnTo>
                  <a:pt x="0" y="0"/>
                </a:lnTo>
                <a:close/>
              </a:path>
            </a:pathLst>
          </a:custGeom>
          <a:blipFill>
            <a:blip r:embed="rId10"/>
            <a:stretch>
              <a:fillRect b="-24982"/>
            </a:stretch>
          </a:blipFill>
        </p:spPr>
        <p:txBody>
          <a:bodyPr/>
          <a:lstStyle/>
          <a:p>
            <a:pPr defTabSz="609630"/>
            <a:endParaRPr lang="en-US" sz="1200">
              <a:solidFill>
                <a:prstClr val="black"/>
              </a:solidFill>
              <a:latin typeface="Calibri"/>
            </a:endParaRPr>
          </a:p>
        </p:txBody>
      </p:sp>
      <p:sp>
        <p:nvSpPr>
          <p:cNvPr id="11" name="Freeform 11"/>
          <p:cNvSpPr/>
          <p:nvPr/>
        </p:nvSpPr>
        <p:spPr>
          <a:xfrm>
            <a:off x="307943" y="6026901"/>
            <a:ext cx="1895759" cy="637449"/>
          </a:xfrm>
          <a:custGeom>
            <a:avLst/>
            <a:gdLst/>
            <a:ahLst/>
            <a:cxnLst/>
            <a:rect l="l" t="t" r="r" b="b"/>
            <a:pathLst>
              <a:path w="2843639" h="956174">
                <a:moveTo>
                  <a:pt x="0" y="0"/>
                </a:moveTo>
                <a:lnTo>
                  <a:pt x="2843639" y="0"/>
                </a:lnTo>
                <a:lnTo>
                  <a:pt x="2843639" y="956174"/>
                </a:lnTo>
                <a:lnTo>
                  <a:pt x="0" y="956174"/>
                </a:lnTo>
                <a:lnTo>
                  <a:pt x="0" y="0"/>
                </a:lnTo>
                <a:close/>
              </a:path>
            </a:pathLst>
          </a:custGeom>
          <a:blipFill>
            <a:blip r:embed="rId11"/>
            <a:stretch>
              <a:fillRect t="-557" b="-557"/>
            </a:stretch>
          </a:blipFill>
        </p:spPr>
        <p:txBody>
          <a:bodyPr/>
          <a:lstStyle/>
          <a:p>
            <a:pPr defTabSz="609630"/>
            <a:endParaRPr lang="en-US" sz="1200">
              <a:solidFill>
                <a:prstClr val="black"/>
              </a:solidFill>
              <a:latin typeface="Calibri"/>
            </a:endParaRPr>
          </a:p>
        </p:txBody>
      </p:sp>
      <p:sp>
        <p:nvSpPr>
          <p:cNvPr id="12" name="AutoShape 12"/>
          <p:cNvSpPr/>
          <p:nvPr/>
        </p:nvSpPr>
        <p:spPr>
          <a:xfrm>
            <a:off x="764384" y="1823289"/>
            <a:ext cx="5084905" cy="0"/>
          </a:xfrm>
          <a:prstGeom prst="line">
            <a:avLst/>
          </a:prstGeom>
          <a:ln w="38100" cap="flat">
            <a:solidFill>
              <a:srgbClr val="36333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3" name="AutoShape 13"/>
          <p:cNvSpPr/>
          <p:nvPr/>
        </p:nvSpPr>
        <p:spPr>
          <a:xfrm>
            <a:off x="764384" y="5713006"/>
            <a:ext cx="5084905" cy="0"/>
          </a:xfrm>
          <a:prstGeom prst="line">
            <a:avLst/>
          </a:prstGeom>
          <a:ln w="38100" cap="flat">
            <a:solidFill>
              <a:srgbClr val="363334"/>
            </a:solidFill>
            <a:prstDash val="solid"/>
            <a:headEnd type="none" w="sm" len="sm"/>
            <a:tailEnd type="none" w="sm" len="sm"/>
          </a:ln>
        </p:spPr>
        <p:txBody>
          <a:bodyPr/>
          <a:lstStyle/>
          <a:p>
            <a:pPr defTabSz="609630"/>
            <a:endParaRPr lang="en-US" sz="1200">
              <a:solidFill>
                <a:prstClr val="black"/>
              </a:solidFill>
              <a:latin typeface="Calibri"/>
            </a:endParaRPr>
          </a:p>
        </p:txBody>
      </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Trebuchet MS"/>
              <a:buNone/>
            </a:pPr>
            <a:r>
              <a:rPr lang="en-US"/>
              <a:t>DarkSky International</a:t>
            </a:r>
            <a:br>
              <a:rPr lang="en-US"/>
            </a:br>
            <a:r>
              <a:rPr lang="en-US"/>
              <a:t>Dark Sky Places</a:t>
            </a:r>
            <a:endParaRPr/>
          </a:p>
        </p:txBody>
      </p:sp>
      <p:pic>
        <p:nvPicPr>
          <p:cNvPr id="103" name="Google Shape;103;p2" descr="Graphical user interface, text&#10;&#10;Description automatically generated"/>
          <p:cNvPicPr preferRelativeResize="0"/>
          <p:nvPr/>
        </p:nvPicPr>
        <p:blipFill rotWithShape="1">
          <a:blip r:embed="rId3">
            <a:alphaModFix/>
          </a:blip>
          <a:srcRect/>
          <a:stretch/>
        </p:blipFill>
        <p:spPr>
          <a:xfrm>
            <a:off x="137160" y="1690687"/>
            <a:ext cx="10287000" cy="480218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5" title="#2 Lake County scenic.jpg"/>
          <p:cNvPicPr preferRelativeResize="0"/>
          <p:nvPr/>
        </p:nvPicPr>
        <p:blipFill>
          <a:blip r:embed="rId3">
            <a:alphaModFix/>
          </a:blip>
          <a:stretch>
            <a:fillRect/>
          </a:stretch>
        </p:blipFill>
        <p:spPr>
          <a:xfrm>
            <a:off x="1" y="805952"/>
            <a:ext cx="12192000" cy="584596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c10aa3c70b_0_20"/>
          <p:cNvSpPr txBox="1">
            <a:spLocks noGrp="1"/>
          </p:cNvSpPr>
          <p:nvPr>
            <p:ph type="title"/>
          </p:nvPr>
        </p:nvSpPr>
        <p:spPr>
          <a:xfrm>
            <a:off x="838200" y="365126"/>
            <a:ext cx="10515600" cy="928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Trebuchet MS"/>
              <a:buNone/>
            </a:pPr>
            <a:r>
              <a:rPr lang="en-US"/>
              <a:t>Oregon Outback International </a:t>
            </a:r>
            <a:endParaRPr/>
          </a:p>
          <a:p>
            <a:pPr marL="0" lvl="0" indent="0" algn="l" rtl="0">
              <a:lnSpc>
                <a:spcPct val="90000"/>
              </a:lnSpc>
              <a:spcBef>
                <a:spcPts val="0"/>
              </a:spcBef>
              <a:spcAft>
                <a:spcPts val="0"/>
              </a:spcAft>
              <a:buClr>
                <a:schemeClr val="dk1"/>
              </a:buClr>
              <a:buSzPct val="246937"/>
              <a:buFont typeface="Trebuchet MS"/>
              <a:buNone/>
            </a:pPr>
            <a:r>
              <a:rPr lang="en-US"/>
              <a:t>Dark Sky Sanctuary </a:t>
            </a:r>
            <a:endParaRPr sz="2800"/>
          </a:p>
        </p:txBody>
      </p:sp>
      <p:pic>
        <p:nvPicPr>
          <p:cNvPr id="114" name="Google Shape;114;g2c10aa3c70b_0_20"/>
          <p:cNvPicPr preferRelativeResize="0"/>
          <p:nvPr/>
        </p:nvPicPr>
        <p:blipFill rotWithShape="1">
          <a:blip r:embed="rId3">
            <a:alphaModFix/>
          </a:blip>
          <a:srcRect/>
          <a:stretch/>
        </p:blipFill>
        <p:spPr>
          <a:xfrm>
            <a:off x="750275" y="1702650"/>
            <a:ext cx="3480025" cy="3480025"/>
          </a:xfrm>
          <a:prstGeom prst="rect">
            <a:avLst/>
          </a:prstGeom>
          <a:noFill/>
          <a:ln>
            <a:noFill/>
          </a:ln>
        </p:spPr>
      </p:pic>
      <p:sp>
        <p:nvSpPr>
          <p:cNvPr id="115" name="Google Shape;115;g2c10aa3c70b_0_20"/>
          <p:cNvSpPr txBox="1"/>
          <p:nvPr/>
        </p:nvSpPr>
        <p:spPr>
          <a:xfrm>
            <a:off x="4749250" y="1702650"/>
            <a:ext cx="7472100" cy="6033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2.5 million acres in Lake County. Plans to further expand this protected area in phases are ongoing. (90% public, 10% private)</a:t>
            </a: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LMP Signatories:</a:t>
            </a: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Fremont-Winema National Forest (USFS)</a:t>
            </a: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Bureau of Land Management-Lakeview District (BLM)</a:t>
            </a: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U.S. Fish &amp; Wildlife Service - Hart Mountain Antelope Refuge</a:t>
            </a: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Oregon Dept, of Transportation (ODOT)</a:t>
            </a: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Oregon Dept. of Fish &amp; Wildlife (ODFW)</a:t>
            </a: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Oregon Dept. of State Lands (ODSL)</a:t>
            </a: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Oregon Parks &amp; Recreation Dept. (OPRD)</a:t>
            </a: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Oregon Dept. of Aviation</a:t>
            </a: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Lake County Commissioners</a:t>
            </a: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c10aa3c70b_0_10"/>
          <p:cNvSpPr txBox="1">
            <a:spLocks noGrp="1"/>
          </p:cNvSpPr>
          <p:nvPr>
            <p:ph type="title"/>
          </p:nvPr>
        </p:nvSpPr>
        <p:spPr>
          <a:xfrm>
            <a:off x="350520" y="0"/>
            <a:ext cx="10515600" cy="1027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Partners - PLAYA Summer Lake</a:t>
            </a:r>
            <a:endParaRPr/>
          </a:p>
        </p:txBody>
      </p:sp>
      <p:pic>
        <p:nvPicPr>
          <p:cNvPr id="121" name="Google Shape;121;g2c10aa3c70b_0_10"/>
          <p:cNvPicPr preferRelativeResize="0"/>
          <p:nvPr/>
        </p:nvPicPr>
        <p:blipFill rotWithShape="1">
          <a:blip r:embed="rId3">
            <a:alphaModFix/>
          </a:blip>
          <a:srcRect l="4789" t="23733" r="-4789" b="37576"/>
          <a:stretch/>
        </p:blipFill>
        <p:spPr>
          <a:xfrm>
            <a:off x="350525" y="1027800"/>
            <a:ext cx="10114648" cy="52175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2c10aa3c70b_0_0"/>
          <p:cNvSpPr txBox="1">
            <a:spLocks noGrp="1"/>
          </p:cNvSpPr>
          <p:nvPr>
            <p:ph type="title"/>
          </p:nvPr>
        </p:nvSpPr>
        <p:spPr>
          <a:xfrm>
            <a:off x="350520" y="0"/>
            <a:ext cx="10515600" cy="1027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DarkSky Oregon</a:t>
            </a:r>
            <a:endParaRPr/>
          </a:p>
        </p:txBody>
      </p:sp>
      <p:pic>
        <p:nvPicPr>
          <p:cNvPr id="127" name="Google Shape;127;g2c10aa3c70b_0_0"/>
          <p:cNvPicPr preferRelativeResize="0"/>
          <p:nvPr/>
        </p:nvPicPr>
        <p:blipFill rotWithShape="1">
          <a:blip r:embed="rId3">
            <a:alphaModFix/>
          </a:blip>
          <a:srcRect l="2785" r="2784"/>
          <a:stretch/>
        </p:blipFill>
        <p:spPr>
          <a:xfrm>
            <a:off x="350525" y="1224475"/>
            <a:ext cx="10114652" cy="50208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c10aa3c70b_0_5"/>
          <p:cNvSpPr txBox="1">
            <a:spLocks noGrp="1"/>
          </p:cNvSpPr>
          <p:nvPr>
            <p:ph type="title"/>
          </p:nvPr>
        </p:nvSpPr>
        <p:spPr>
          <a:xfrm>
            <a:off x="350520" y="0"/>
            <a:ext cx="10515600" cy="1027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DarkSky Oregon - SQM Data Assist</a:t>
            </a:r>
            <a:endParaRPr/>
          </a:p>
        </p:txBody>
      </p:sp>
      <p:pic>
        <p:nvPicPr>
          <p:cNvPr id="133" name="Google Shape;133;g2c10aa3c70b_0_5"/>
          <p:cNvPicPr preferRelativeResize="0"/>
          <p:nvPr/>
        </p:nvPicPr>
        <p:blipFill rotWithShape="1">
          <a:blip r:embed="rId3">
            <a:alphaModFix/>
          </a:blip>
          <a:srcRect t="31384" b="31384"/>
          <a:stretch/>
        </p:blipFill>
        <p:spPr>
          <a:xfrm>
            <a:off x="350525" y="1027800"/>
            <a:ext cx="10114649" cy="58302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7004b28210_0_0"/>
          <p:cNvSpPr txBox="1">
            <a:spLocks noGrp="1"/>
          </p:cNvSpPr>
          <p:nvPr>
            <p:ph type="title"/>
          </p:nvPr>
        </p:nvSpPr>
        <p:spPr>
          <a:xfrm>
            <a:off x="350520" y="0"/>
            <a:ext cx="10515600" cy="1027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Travel Oregon</a:t>
            </a:r>
            <a:endParaRPr/>
          </a:p>
        </p:txBody>
      </p:sp>
      <p:pic>
        <p:nvPicPr>
          <p:cNvPr id="139" name="Google Shape;139;g37004b28210_0_0" title="Screenshot 2025-11-10 at 2.32.12 PM.png"/>
          <p:cNvPicPr preferRelativeResize="0"/>
          <p:nvPr/>
        </p:nvPicPr>
        <p:blipFill>
          <a:blip r:embed="rId3">
            <a:alphaModFix/>
          </a:blip>
          <a:stretch>
            <a:fillRect/>
          </a:stretch>
        </p:blipFill>
        <p:spPr>
          <a:xfrm>
            <a:off x="350525" y="1265191"/>
            <a:ext cx="10114649" cy="535541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37004b28210_0_5"/>
          <p:cNvSpPr txBox="1">
            <a:spLocks noGrp="1"/>
          </p:cNvSpPr>
          <p:nvPr>
            <p:ph type="title"/>
          </p:nvPr>
        </p:nvSpPr>
        <p:spPr>
          <a:xfrm>
            <a:off x="350520" y="0"/>
            <a:ext cx="10515600" cy="1027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Travel Oregon</a:t>
            </a:r>
            <a:endParaRPr/>
          </a:p>
        </p:txBody>
      </p:sp>
      <p:pic>
        <p:nvPicPr>
          <p:cNvPr id="145" name="Google Shape;145;g37004b28210_0_5" title="Screenshot 2025-11-10 at 2.34.19 PM.png"/>
          <p:cNvPicPr preferRelativeResize="0"/>
          <p:nvPr/>
        </p:nvPicPr>
        <p:blipFill>
          <a:blip r:embed="rId3">
            <a:alphaModFix/>
          </a:blip>
          <a:stretch>
            <a:fillRect/>
          </a:stretch>
        </p:blipFill>
        <p:spPr>
          <a:xfrm>
            <a:off x="1934950" y="950425"/>
            <a:ext cx="8322101" cy="57039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37004b28210_0_10"/>
          <p:cNvSpPr txBox="1">
            <a:spLocks noGrp="1"/>
          </p:cNvSpPr>
          <p:nvPr>
            <p:ph type="title"/>
          </p:nvPr>
        </p:nvSpPr>
        <p:spPr>
          <a:xfrm>
            <a:off x="365174" y="14654"/>
            <a:ext cx="10515600" cy="1027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Travel Oregon</a:t>
            </a:r>
            <a:endParaRPr/>
          </a:p>
        </p:txBody>
      </p:sp>
      <p:pic>
        <p:nvPicPr>
          <p:cNvPr id="151" name="Google Shape;151;g37004b28210_0_10" title="Screenshot 2025-11-10 at 2.36.22 PM.png"/>
          <p:cNvPicPr preferRelativeResize="0"/>
          <p:nvPr/>
        </p:nvPicPr>
        <p:blipFill>
          <a:blip r:embed="rId3">
            <a:alphaModFix/>
          </a:blip>
          <a:stretch>
            <a:fillRect/>
          </a:stretch>
        </p:blipFill>
        <p:spPr>
          <a:xfrm>
            <a:off x="369425" y="1185774"/>
            <a:ext cx="11453148" cy="4429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0" title="#3 Petroglyph.jpg"/>
          <p:cNvPicPr preferRelativeResize="0"/>
          <p:nvPr/>
        </p:nvPicPr>
        <p:blipFill rotWithShape="1">
          <a:blip r:embed="rId3">
            <a:alphaModFix/>
          </a:blip>
          <a:srcRect/>
          <a:stretch/>
        </p:blipFill>
        <p:spPr>
          <a:xfrm>
            <a:off x="1709750" y="-107575"/>
            <a:ext cx="10289510" cy="6857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515192"/>
            <a:ext cx="12192000" cy="3705870"/>
          </a:xfrm>
          <a:custGeom>
            <a:avLst/>
            <a:gdLst/>
            <a:ahLst/>
            <a:cxnLst/>
            <a:rect l="l" t="t" r="r" b="b"/>
            <a:pathLst>
              <a:path w="18288000" h="5558805">
                <a:moveTo>
                  <a:pt x="18288000" y="5558804"/>
                </a:moveTo>
                <a:lnTo>
                  <a:pt x="0" y="5558804"/>
                </a:lnTo>
                <a:lnTo>
                  <a:pt x="0" y="0"/>
                </a:lnTo>
                <a:lnTo>
                  <a:pt x="18288000" y="0"/>
                </a:lnTo>
                <a:lnTo>
                  <a:pt x="18288000" y="5558804"/>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80446" y="6002508"/>
            <a:ext cx="8224743" cy="593005"/>
            <a:chOff x="0" y="0"/>
            <a:chExt cx="661167" cy="47670"/>
          </a:xfrm>
        </p:grpSpPr>
        <p:sp>
          <p:nvSpPr>
            <p:cNvPr id="4" name="Freeform 4"/>
            <p:cNvSpPr/>
            <p:nvPr/>
          </p:nvSpPr>
          <p:spPr>
            <a:xfrm>
              <a:off x="0" y="0"/>
              <a:ext cx="661167" cy="47670"/>
            </a:xfrm>
            <a:custGeom>
              <a:avLst/>
              <a:gdLst/>
              <a:ahLst/>
              <a:cxnLst/>
              <a:rect l="l" t="t" r="r" b="b"/>
              <a:pathLst>
                <a:path w="661167" h="47670">
                  <a:moveTo>
                    <a:pt x="23835" y="0"/>
                  </a:moveTo>
                  <a:lnTo>
                    <a:pt x="637332" y="0"/>
                  </a:lnTo>
                  <a:cubicBezTo>
                    <a:pt x="643653" y="0"/>
                    <a:pt x="649716" y="2511"/>
                    <a:pt x="654186" y="6981"/>
                  </a:cubicBezTo>
                  <a:cubicBezTo>
                    <a:pt x="658656" y="11451"/>
                    <a:pt x="661167" y="17514"/>
                    <a:pt x="661167" y="23835"/>
                  </a:cubicBezTo>
                  <a:lnTo>
                    <a:pt x="661167" y="23835"/>
                  </a:lnTo>
                  <a:cubicBezTo>
                    <a:pt x="661167" y="36999"/>
                    <a:pt x="650496" y="47670"/>
                    <a:pt x="637332" y="47670"/>
                  </a:cubicBezTo>
                  <a:lnTo>
                    <a:pt x="23835" y="47670"/>
                  </a:lnTo>
                  <a:cubicBezTo>
                    <a:pt x="17514" y="47670"/>
                    <a:pt x="11451" y="45159"/>
                    <a:pt x="6981" y="40689"/>
                  </a:cubicBezTo>
                  <a:cubicBezTo>
                    <a:pt x="2511" y="36219"/>
                    <a:pt x="0" y="30157"/>
                    <a:pt x="0" y="23835"/>
                  </a:cubicBezTo>
                  <a:lnTo>
                    <a:pt x="0" y="23835"/>
                  </a:lnTo>
                  <a:cubicBezTo>
                    <a:pt x="0" y="17514"/>
                    <a:pt x="2511" y="11451"/>
                    <a:pt x="6981" y="6981"/>
                  </a:cubicBezTo>
                  <a:cubicBezTo>
                    <a:pt x="11451" y="2511"/>
                    <a:pt x="17514" y="0"/>
                    <a:pt x="23835" y="0"/>
                  </a:cubicBezTo>
                  <a:close/>
                </a:path>
              </a:pathLst>
            </a:custGeom>
            <a:solidFill>
              <a:srgbClr val="50B7BB"/>
            </a:solidFill>
          </p:spPr>
          <p:txBody>
            <a:bodyPr/>
            <a:lstStyle/>
            <a:p>
              <a:pPr defTabSz="609630"/>
              <a:endParaRPr lang="en-US" sz="1200">
                <a:solidFill>
                  <a:prstClr val="black"/>
                </a:solidFill>
                <a:latin typeface="Calibri"/>
              </a:endParaRPr>
            </a:p>
          </p:txBody>
        </p:sp>
        <p:sp>
          <p:nvSpPr>
            <p:cNvPr id="5" name="TextBox 5"/>
            <p:cNvSpPr txBox="1"/>
            <p:nvPr/>
          </p:nvSpPr>
          <p:spPr>
            <a:xfrm>
              <a:off x="0" y="85725"/>
              <a:ext cx="661167" cy="47670"/>
            </a:xfrm>
            <a:prstGeom prst="rect">
              <a:avLst/>
            </a:prstGeom>
          </p:spPr>
          <p:txBody>
            <a:bodyPr lIns="50800" tIns="50800" rIns="50800" bIns="50800" rtlCol="0" anchor="ctr"/>
            <a:lstStyle/>
            <a:p>
              <a:pPr algn="ctr" defTabSz="609630">
                <a:lnSpc>
                  <a:spcPts val="1811"/>
                </a:lnSpc>
                <a:spcBef>
                  <a:spcPct val="0"/>
                </a:spcBef>
              </a:pPr>
              <a:r>
                <a:rPr lang="en-US" sz="2035" b="1">
                  <a:solidFill>
                    <a:srgbClr val="FFFFFF"/>
                  </a:solidFill>
                  <a:latin typeface="Montserrat Bold"/>
                  <a:ea typeface="Montserrat Bold"/>
                  <a:cs typeface="Montserrat Bold"/>
                  <a:sym typeface="Montserrat Bold"/>
                </a:rPr>
                <a:t>REGISTER</a:t>
              </a:r>
              <a:r>
                <a:rPr lang="en-US" sz="2035">
                  <a:solidFill>
                    <a:srgbClr val="FFFFFF"/>
                  </a:solidFill>
                  <a:latin typeface="Montserrat"/>
                  <a:ea typeface="Montserrat"/>
                  <a:cs typeface="Montserrat"/>
                  <a:sym typeface="Montserrat"/>
                  <a:hlinkClick r:id="rId4" tooltip="https://bit.ly/AIANTA-24WebinarAPR30"/>
                </a:rPr>
                <a:t>: </a:t>
              </a:r>
              <a:r>
                <a:rPr lang="en-US" sz="2035" u="sng">
                  <a:solidFill>
                    <a:srgbClr val="FFFFFF"/>
                  </a:solidFill>
                  <a:latin typeface="Montserrat"/>
                  <a:ea typeface="Montserrat"/>
                  <a:cs typeface="Montserrat"/>
                  <a:sym typeface="Montserrat"/>
                  <a:hlinkClick r:id="rId5" tooltip="https://bit.ly/CNP-25WebinarNOV18"/>
                </a:rPr>
                <a:t>http://bit.ly/CNP-25WebinarNOV18</a:t>
              </a:r>
            </a:p>
          </p:txBody>
        </p:sp>
      </p:grpSp>
      <p:sp>
        <p:nvSpPr>
          <p:cNvPr id="6" name="Freeform 6"/>
          <p:cNvSpPr/>
          <p:nvPr/>
        </p:nvSpPr>
        <p:spPr>
          <a:xfrm>
            <a:off x="8097904" y="6161442"/>
            <a:ext cx="3884011" cy="634649"/>
          </a:xfrm>
          <a:custGeom>
            <a:avLst/>
            <a:gdLst/>
            <a:ahLst/>
            <a:cxnLst/>
            <a:rect l="l" t="t" r="r" b="b"/>
            <a:pathLst>
              <a:path w="5826016" h="951973">
                <a:moveTo>
                  <a:pt x="0" y="0"/>
                </a:moveTo>
                <a:lnTo>
                  <a:pt x="5826016" y="0"/>
                </a:lnTo>
                <a:lnTo>
                  <a:pt x="5826016" y="951973"/>
                </a:lnTo>
                <a:lnTo>
                  <a:pt x="0" y="951973"/>
                </a:lnTo>
                <a:lnTo>
                  <a:pt x="0" y="0"/>
                </a:lnTo>
                <a:close/>
              </a:path>
            </a:pathLst>
          </a:custGeom>
          <a:blipFill>
            <a:blip r:embed="rId6"/>
            <a:stretch>
              <a:fillRect b="-24982"/>
            </a:stretch>
          </a:blipFill>
        </p:spPr>
        <p:txBody>
          <a:bodyPr/>
          <a:lstStyle/>
          <a:p>
            <a:pPr defTabSz="609630"/>
            <a:endParaRPr lang="en-US" sz="1200">
              <a:solidFill>
                <a:prstClr val="black"/>
              </a:solidFill>
              <a:latin typeface="Calibri"/>
            </a:endParaRPr>
          </a:p>
        </p:txBody>
      </p:sp>
      <p:sp>
        <p:nvSpPr>
          <p:cNvPr id="7" name="Freeform 7"/>
          <p:cNvSpPr/>
          <p:nvPr/>
        </p:nvSpPr>
        <p:spPr>
          <a:xfrm>
            <a:off x="9129330" y="5520733"/>
            <a:ext cx="1821158" cy="612365"/>
          </a:xfrm>
          <a:custGeom>
            <a:avLst/>
            <a:gdLst/>
            <a:ahLst/>
            <a:cxnLst/>
            <a:rect l="l" t="t" r="r" b="b"/>
            <a:pathLst>
              <a:path w="2731737" h="918547">
                <a:moveTo>
                  <a:pt x="0" y="0"/>
                </a:moveTo>
                <a:lnTo>
                  <a:pt x="2731737" y="0"/>
                </a:lnTo>
                <a:lnTo>
                  <a:pt x="2731737" y="918547"/>
                </a:lnTo>
                <a:lnTo>
                  <a:pt x="0" y="918547"/>
                </a:lnTo>
                <a:lnTo>
                  <a:pt x="0" y="0"/>
                </a:lnTo>
                <a:close/>
              </a:path>
            </a:pathLst>
          </a:custGeom>
          <a:blipFill>
            <a:blip r:embed="rId7"/>
            <a:stretch>
              <a:fillRect t="-557" b="-557"/>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1890839" y="1841449"/>
            <a:ext cx="1715859" cy="1715851"/>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101" r="-101"/>
              </a:stretch>
            </a:blipFill>
          </p:spPr>
          <p:txBody>
            <a:bodyPr/>
            <a:lstStyle/>
            <a:p>
              <a:pPr defTabSz="609630"/>
              <a:endParaRPr lang="en-US" sz="1200">
                <a:solidFill>
                  <a:prstClr val="black"/>
                </a:solidFill>
                <a:latin typeface="Calibri"/>
              </a:endParaRPr>
            </a:p>
          </p:txBody>
        </p:sp>
      </p:grpSp>
      <p:grpSp>
        <p:nvGrpSpPr>
          <p:cNvPr id="10" name="Group 10"/>
          <p:cNvGrpSpPr/>
          <p:nvPr/>
        </p:nvGrpSpPr>
        <p:grpSpPr>
          <a:xfrm>
            <a:off x="5291291" y="1841449"/>
            <a:ext cx="1715859" cy="1715851"/>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a:stretch>
            </a:blipFill>
          </p:spPr>
          <p:txBody>
            <a:bodyPr/>
            <a:lstStyle/>
            <a:p>
              <a:pPr defTabSz="609630"/>
              <a:endParaRPr lang="en-US" sz="1200">
                <a:solidFill>
                  <a:prstClr val="black"/>
                </a:solidFill>
                <a:latin typeface="Calibri"/>
              </a:endParaRPr>
            </a:p>
          </p:txBody>
        </p:sp>
      </p:grpSp>
      <p:grpSp>
        <p:nvGrpSpPr>
          <p:cNvPr id="12" name="Group 12"/>
          <p:cNvGrpSpPr/>
          <p:nvPr/>
        </p:nvGrpSpPr>
        <p:grpSpPr>
          <a:xfrm>
            <a:off x="8582954" y="1841449"/>
            <a:ext cx="1715859" cy="1715851"/>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t="-5869" r="-40502" b="-57851"/>
              </a:stretch>
            </a:blipFill>
          </p:spPr>
          <p:txBody>
            <a:bodyPr/>
            <a:lstStyle/>
            <a:p>
              <a:pPr defTabSz="609630"/>
              <a:endParaRPr lang="en-US" sz="1200">
                <a:solidFill>
                  <a:prstClr val="black"/>
                </a:solidFill>
                <a:latin typeface="Calibri"/>
              </a:endParaRPr>
            </a:p>
          </p:txBody>
        </p:sp>
      </p:grpSp>
      <p:sp>
        <p:nvSpPr>
          <p:cNvPr id="14" name="TextBox 14"/>
          <p:cNvSpPr txBox="1"/>
          <p:nvPr/>
        </p:nvSpPr>
        <p:spPr>
          <a:xfrm>
            <a:off x="1696661" y="3591497"/>
            <a:ext cx="2104215" cy="233269"/>
          </a:xfrm>
          <a:prstGeom prst="rect">
            <a:avLst/>
          </a:prstGeom>
        </p:spPr>
        <p:txBody>
          <a:bodyPr lIns="0" tIns="0" rIns="0" bIns="0" rtlCol="0" anchor="t">
            <a:spAutoFit/>
          </a:bodyPr>
          <a:lstStyle/>
          <a:p>
            <a:pPr algn="ctr" defTabSz="609630">
              <a:lnSpc>
                <a:spcPts val="1960"/>
              </a:lnSpc>
              <a:spcBef>
                <a:spcPct val="0"/>
              </a:spcBef>
            </a:pPr>
            <a:r>
              <a:rPr lang="en-US" sz="1400" b="1">
                <a:solidFill>
                  <a:srgbClr val="363334"/>
                </a:solidFill>
                <a:latin typeface="Montserrat Heavy"/>
                <a:ea typeface="Montserrat Heavy"/>
                <a:cs typeface="Montserrat Heavy"/>
                <a:sym typeface="Montserrat Heavy"/>
              </a:rPr>
              <a:t>GINA PEARSON</a:t>
            </a:r>
          </a:p>
        </p:txBody>
      </p:sp>
      <p:sp>
        <p:nvSpPr>
          <p:cNvPr id="15" name="TextBox 15"/>
          <p:cNvSpPr txBox="1"/>
          <p:nvPr/>
        </p:nvSpPr>
        <p:spPr>
          <a:xfrm>
            <a:off x="1537086" y="3848020"/>
            <a:ext cx="2423365" cy="806246"/>
          </a:xfrm>
          <a:prstGeom prst="rect">
            <a:avLst/>
          </a:prstGeom>
        </p:spPr>
        <p:txBody>
          <a:bodyPr lIns="0" tIns="0" rIns="0" bIns="0" rtlCol="0" anchor="t">
            <a:spAutoFit/>
          </a:bodyPr>
          <a:lstStyle/>
          <a:p>
            <a:pPr algn="ctr" defTabSz="609630">
              <a:lnSpc>
                <a:spcPts val="1627"/>
              </a:lnSpc>
              <a:spcBef>
                <a:spcPct val="0"/>
              </a:spcBef>
            </a:pPr>
            <a:r>
              <a:rPr lang="en-US" sz="1162">
                <a:solidFill>
                  <a:srgbClr val="363334"/>
                </a:solidFill>
                <a:latin typeface="Montserrat"/>
                <a:ea typeface="Montserrat"/>
                <a:cs typeface="Montserrat"/>
                <a:sym typeface="Montserrat"/>
              </a:rPr>
              <a:t>PLANNING &amp; ENVIRONMENTAL COORDINATOR, BUREAU OF LAND MANAGEMENT TAOS FIELD OFFICE</a:t>
            </a:r>
          </a:p>
        </p:txBody>
      </p:sp>
      <p:sp>
        <p:nvSpPr>
          <p:cNvPr id="16" name="TextBox 16"/>
          <p:cNvSpPr txBox="1"/>
          <p:nvPr/>
        </p:nvSpPr>
        <p:spPr>
          <a:xfrm>
            <a:off x="5097113" y="3576350"/>
            <a:ext cx="2104215" cy="233269"/>
          </a:xfrm>
          <a:prstGeom prst="rect">
            <a:avLst/>
          </a:prstGeom>
        </p:spPr>
        <p:txBody>
          <a:bodyPr lIns="0" tIns="0" rIns="0" bIns="0" rtlCol="0" anchor="t">
            <a:spAutoFit/>
          </a:bodyPr>
          <a:lstStyle/>
          <a:p>
            <a:pPr algn="ctr" defTabSz="609630">
              <a:lnSpc>
                <a:spcPts val="1960"/>
              </a:lnSpc>
              <a:spcBef>
                <a:spcPct val="0"/>
              </a:spcBef>
            </a:pPr>
            <a:r>
              <a:rPr lang="en-US" sz="1400" b="1">
                <a:solidFill>
                  <a:srgbClr val="363334"/>
                </a:solidFill>
                <a:latin typeface="Montserrat Heavy"/>
                <a:ea typeface="Montserrat Heavy"/>
                <a:cs typeface="Montserrat Heavy"/>
                <a:sym typeface="Montserrat Heavy"/>
              </a:rPr>
              <a:t>BOB HACKETT</a:t>
            </a:r>
          </a:p>
        </p:txBody>
      </p:sp>
      <p:sp>
        <p:nvSpPr>
          <p:cNvPr id="17" name="TextBox 17"/>
          <p:cNvSpPr txBox="1"/>
          <p:nvPr/>
        </p:nvSpPr>
        <p:spPr>
          <a:xfrm>
            <a:off x="4935189" y="3832890"/>
            <a:ext cx="2428063" cy="395878"/>
          </a:xfrm>
          <a:prstGeom prst="rect">
            <a:avLst/>
          </a:prstGeom>
        </p:spPr>
        <p:txBody>
          <a:bodyPr lIns="0" tIns="0" rIns="0" bIns="0" rtlCol="0" anchor="t">
            <a:spAutoFit/>
          </a:bodyPr>
          <a:lstStyle/>
          <a:p>
            <a:pPr algn="ctr" defTabSz="609630">
              <a:lnSpc>
                <a:spcPts val="1627"/>
              </a:lnSpc>
            </a:pPr>
            <a:r>
              <a:rPr lang="en-US" sz="1162">
                <a:solidFill>
                  <a:srgbClr val="363334"/>
                </a:solidFill>
                <a:latin typeface="Montserrat"/>
                <a:ea typeface="Montserrat"/>
                <a:cs typeface="Montserrat"/>
                <a:sym typeface="Montserrat"/>
              </a:rPr>
              <a:t>EXECUTIVE DIRECTOR,</a:t>
            </a:r>
          </a:p>
          <a:p>
            <a:pPr algn="ctr" defTabSz="609630">
              <a:lnSpc>
                <a:spcPts val="1627"/>
              </a:lnSpc>
              <a:spcBef>
                <a:spcPct val="0"/>
              </a:spcBef>
            </a:pPr>
            <a:r>
              <a:rPr lang="en-US" sz="1162">
                <a:solidFill>
                  <a:srgbClr val="363334"/>
                </a:solidFill>
                <a:latin typeface="Montserrat"/>
                <a:ea typeface="Montserrat"/>
                <a:cs typeface="Montserrat"/>
                <a:sym typeface="Montserrat"/>
              </a:rPr>
              <a:t>TRAVEL SOUTHERN OREGON</a:t>
            </a:r>
          </a:p>
        </p:txBody>
      </p:sp>
      <p:sp>
        <p:nvSpPr>
          <p:cNvPr id="18" name="TextBox 18"/>
          <p:cNvSpPr txBox="1"/>
          <p:nvPr/>
        </p:nvSpPr>
        <p:spPr>
          <a:xfrm>
            <a:off x="8429049" y="3602579"/>
            <a:ext cx="2104215" cy="233269"/>
          </a:xfrm>
          <a:prstGeom prst="rect">
            <a:avLst/>
          </a:prstGeom>
        </p:spPr>
        <p:txBody>
          <a:bodyPr lIns="0" tIns="0" rIns="0" bIns="0" rtlCol="0" anchor="t">
            <a:spAutoFit/>
          </a:bodyPr>
          <a:lstStyle/>
          <a:p>
            <a:pPr algn="ctr" defTabSz="609630">
              <a:lnSpc>
                <a:spcPts val="1960"/>
              </a:lnSpc>
              <a:spcBef>
                <a:spcPct val="0"/>
              </a:spcBef>
            </a:pPr>
            <a:r>
              <a:rPr lang="en-US" sz="1400" b="1">
                <a:solidFill>
                  <a:srgbClr val="363334"/>
                </a:solidFill>
                <a:latin typeface="Montserrat Heavy"/>
                <a:ea typeface="Montserrat Heavy"/>
                <a:cs typeface="Montserrat Heavy"/>
                <a:sym typeface="Montserrat Heavy"/>
              </a:rPr>
              <a:t>COLLEEN COLEMAN</a:t>
            </a:r>
          </a:p>
        </p:txBody>
      </p:sp>
      <p:sp>
        <p:nvSpPr>
          <p:cNvPr id="19" name="TextBox 19"/>
          <p:cNvSpPr txBox="1"/>
          <p:nvPr/>
        </p:nvSpPr>
        <p:spPr>
          <a:xfrm>
            <a:off x="8226852" y="3840068"/>
            <a:ext cx="2428063" cy="806246"/>
          </a:xfrm>
          <a:prstGeom prst="rect">
            <a:avLst/>
          </a:prstGeom>
        </p:spPr>
        <p:txBody>
          <a:bodyPr lIns="0" tIns="0" rIns="0" bIns="0" rtlCol="0" anchor="t">
            <a:spAutoFit/>
          </a:bodyPr>
          <a:lstStyle/>
          <a:p>
            <a:pPr algn="ctr" defTabSz="609630">
              <a:lnSpc>
                <a:spcPts val="1627"/>
              </a:lnSpc>
              <a:spcBef>
                <a:spcPct val="0"/>
              </a:spcBef>
            </a:pPr>
            <a:r>
              <a:rPr lang="en-US" sz="1162">
                <a:solidFill>
                  <a:srgbClr val="363334"/>
                </a:solidFill>
                <a:latin typeface="Montserrat"/>
                <a:ea typeface="Montserrat"/>
                <a:cs typeface="Montserrat"/>
                <a:sym typeface="Montserrat"/>
              </a:rPr>
              <a:t>COMMUNITY NAVIGATOR PROJECT DIRECTOR, AMERICAN INDIGENOUS TOURISM ASSOCIATION</a:t>
            </a:r>
          </a:p>
        </p:txBody>
      </p:sp>
      <p:sp>
        <p:nvSpPr>
          <p:cNvPr id="20" name="TextBox 20"/>
          <p:cNvSpPr txBox="1"/>
          <p:nvPr/>
        </p:nvSpPr>
        <p:spPr>
          <a:xfrm>
            <a:off x="1563884" y="4990940"/>
            <a:ext cx="9153550" cy="448841"/>
          </a:xfrm>
          <a:prstGeom prst="rect">
            <a:avLst/>
          </a:prstGeom>
        </p:spPr>
        <p:txBody>
          <a:bodyPr lIns="0" tIns="0" rIns="0" bIns="0" rtlCol="0" anchor="t">
            <a:spAutoFit/>
          </a:bodyPr>
          <a:lstStyle/>
          <a:p>
            <a:pPr algn="ctr" defTabSz="609630">
              <a:lnSpc>
                <a:spcPts val="3484"/>
              </a:lnSpc>
            </a:pPr>
            <a:r>
              <a:rPr lang="en-US" sz="3450" b="1">
                <a:solidFill>
                  <a:srgbClr val="363334"/>
                </a:solidFill>
                <a:latin typeface="Montserrat Heavy"/>
                <a:ea typeface="Montserrat Heavy"/>
                <a:cs typeface="Montserrat Heavy"/>
                <a:sym typeface="Montserrat Heavy"/>
              </a:rPr>
              <a:t>NOVEMBER 18, 2025 @ 10 AM MST</a:t>
            </a:r>
          </a:p>
        </p:txBody>
      </p:sp>
      <p:sp>
        <p:nvSpPr>
          <p:cNvPr id="21" name="TextBox 21"/>
          <p:cNvSpPr txBox="1"/>
          <p:nvPr/>
        </p:nvSpPr>
        <p:spPr>
          <a:xfrm>
            <a:off x="144308" y="308694"/>
            <a:ext cx="11912157" cy="1038746"/>
          </a:xfrm>
          <a:prstGeom prst="rect">
            <a:avLst/>
          </a:prstGeom>
        </p:spPr>
        <p:txBody>
          <a:bodyPr lIns="0" tIns="0" rIns="0" bIns="0" rtlCol="0" anchor="t">
            <a:spAutoFit/>
          </a:bodyPr>
          <a:lstStyle/>
          <a:p>
            <a:pPr algn="ctr" defTabSz="609630">
              <a:lnSpc>
                <a:spcPts val="2672"/>
              </a:lnSpc>
            </a:pPr>
            <a:r>
              <a:rPr lang="en-US" sz="2646" b="1">
                <a:solidFill>
                  <a:srgbClr val="363334"/>
                </a:solidFill>
                <a:latin typeface="Montserrat Ultra-Bold"/>
                <a:ea typeface="Montserrat Ultra-Bold"/>
                <a:cs typeface="Montserrat Ultra-Bold"/>
                <a:sym typeface="Montserrat Ultra-Bold"/>
              </a:rPr>
              <a:t>PROTECTING NIGHT SKIES AND ECONOMIC BENEFITS: INCORPORATING DARK SKY PROGRAMMING IN SUPPORT OF YOUR RECREATION AND LAND USE PLANS</a:t>
            </a:r>
          </a:p>
        </p:txBody>
      </p:sp>
      <p:sp>
        <p:nvSpPr>
          <p:cNvPr id="22" name="TextBox 22"/>
          <p:cNvSpPr txBox="1"/>
          <p:nvPr/>
        </p:nvSpPr>
        <p:spPr>
          <a:xfrm>
            <a:off x="515152" y="1402881"/>
            <a:ext cx="11170469" cy="153888"/>
          </a:xfrm>
          <a:prstGeom prst="rect">
            <a:avLst/>
          </a:prstGeom>
        </p:spPr>
        <p:txBody>
          <a:bodyPr lIns="0" tIns="0" rIns="0" bIns="0" rtlCol="0" anchor="t">
            <a:spAutoFit/>
          </a:bodyPr>
          <a:lstStyle/>
          <a:p>
            <a:pPr algn="ctr" defTabSz="609630">
              <a:lnSpc>
                <a:spcPts val="1177"/>
              </a:lnSpc>
            </a:pPr>
            <a:r>
              <a:rPr lang="en-US" sz="1165" b="1" spc="157">
                <a:solidFill>
                  <a:srgbClr val="50B7BB"/>
                </a:solidFill>
                <a:latin typeface="Montserrat Semi-Bold"/>
                <a:ea typeface="Montserrat Semi-Bold"/>
                <a:cs typeface="Montserrat Semi-Bold"/>
                <a:sym typeface="Montserrat Semi-Bold"/>
              </a:rPr>
              <a:t>SUPPORTING CLIMATE RESILIENCE, TOURISM, AND HEALTHY LANDS IN NATIVE NATIONS AND COMMUNITIES</a:t>
            </a:r>
          </a:p>
        </p:txBody>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37004b28210_0_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Why is Tourism at the Table?</a:t>
            </a:r>
            <a:endParaRPr/>
          </a:p>
        </p:txBody>
      </p:sp>
      <p:pic>
        <p:nvPicPr>
          <p:cNvPr id="162" name="Google Shape;162;g37004b28210_0_24" descr="A car with its hood open&#10;&#10;Description automatically generated with low confidence"/>
          <p:cNvPicPr preferRelativeResize="0"/>
          <p:nvPr/>
        </p:nvPicPr>
        <p:blipFill rotWithShape="1">
          <a:blip r:embed="rId3">
            <a:alphaModFix/>
          </a:blip>
          <a:srcRect/>
          <a:stretch/>
        </p:blipFill>
        <p:spPr>
          <a:xfrm>
            <a:off x="2423160" y="1564513"/>
            <a:ext cx="7345680" cy="508076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2"/>
          <p:cNvSpPr txBox="1">
            <a:spLocks noGrp="1"/>
          </p:cNvSpPr>
          <p:nvPr>
            <p:ph type="title"/>
          </p:nvPr>
        </p:nvSpPr>
        <p:spPr>
          <a:xfrm>
            <a:off x="838200" y="365126"/>
            <a:ext cx="10515600" cy="9284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Colorado Plateau 2019 Tourism Data</a:t>
            </a:r>
            <a:endParaRPr sz="2800"/>
          </a:p>
        </p:txBody>
      </p:sp>
      <p:pic>
        <p:nvPicPr>
          <p:cNvPr id="168" name="Google Shape;168;p12"/>
          <p:cNvPicPr preferRelativeResize="0"/>
          <p:nvPr/>
        </p:nvPicPr>
        <p:blipFill rotWithShape="1">
          <a:blip r:embed="rId3">
            <a:alphaModFix/>
          </a:blip>
          <a:srcRect/>
          <a:stretch/>
        </p:blipFill>
        <p:spPr>
          <a:xfrm rot="5400000">
            <a:off x="3250881" y="646453"/>
            <a:ext cx="5690237" cy="673285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37004b28210_0_31"/>
          <p:cNvSpPr txBox="1">
            <a:spLocks noGrp="1"/>
          </p:cNvSpPr>
          <p:nvPr>
            <p:ph type="title"/>
          </p:nvPr>
        </p:nvSpPr>
        <p:spPr>
          <a:xfrm>
            <a:off x="838200" y="365126"/>
            <a:ext cx="10515600" cy="928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914"/>
              <a:buFont typeface="Trebuchet MS"/>
              <a:buNone/>
            </a:pPr>
            <a:r>
              <a:rPr lang="en-US"/>
              <a:t>Visitor Messaging &amp; Collaborations</a:t>
            </a:r>
            <a:endParaRPr sz="2800"/>
          </a:p>
        </p:txBody>
      </p:sp>
      <p:pic>
        <p:nvPicPr>
          <p:cNvPr id="174" name="Google Shape;174;g37004b28210_0_31" title="IMG_5785 (1).jpg"/>
          <p:cNvPicPr preferRelativeResize="0"/>
          <p:nvPr/>
        </p:nvPicPr>
        <p:blipFill rotWithShape="1">
          <a:blip r:embed="rId3">
            <a:alphaModFix/>
          </a:blip>
          <a:srcRect t="32333" b="32333"/>
          <a:stretch/>
        </p:blipFill>
        <p:spPr>
          <a:xfrm>
            <a:off x="310125" y="1953650"/>
            <a:ext cx="11881876" cy="314869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a4a0384e3e_0_0"/>
          <p:cNvSpPr txBox="1">
            <a:spLocks noGrp="1"/>
          </p:cNvSpPr>
          <p:nvPr>
            <p:ph type="title"/>
          </p:nvPr>
        </p:nvSpPr>
        <p:spPr>
          <a:xfrm>
            <a:off x="838200" y="365126"/>
            <a:ext cx="10515600" cy="928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914"/>
              <a:buFont typeface="Trebuchet MS"/>
              <a:buNone/>
            </a:pPr>
            <a:r>
              <a:rPr lang="en-US"/>
              <a:t>BLM-Lakeview</a:t>
            </a:r>
            <a:endParaRPr sz="2800"/>
          </a:p>
        </p:txBody>
      </p:sp>
      <p:pic>
        <p:nvPicPr>
          <p:cNvPr id="180" name="Google Shape;180;g3a4a0384e3e_0_0" title="#14 Basin &amp; Range Wetlands.jpg"/>
          <p:cNvPicPr preferRelativeResize="0"/>
          <p:nvPr/>
        </p:nvPicPr>
        <p:blipFill rotWithShape="1">
          <a:blip r:embed="rId3">
            <a:alphaModFix/>
          </a:blip>
          <a:srcRect t="8925"/>
          <a:stretch/>
        </p:blipFill>
        <p:spPr>
          <a:xfrm>
            <a:off x="1682725" y="1409600"/>
            <a:ext cx="8826552" cy="53580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3a4a0384e3e_0_5"/>
          <p:cNvSpPr txBox="1">
            <a:spLocks noGrp="1"/>
          </p:cNvSpPr>
          <p:nvPr>
            <p:ph type="title"/>
          </p:nvPr>
        </p:nvSpPr>
        <p:spPr>
          <a:xfrm>
            <a:off x="838200" y="365126"/>
            <a:ext cx="10515600" cy="928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914"/>
              <a:buFont typeface="Trebuchet MS"/>
              <a:buNone/>
            </a:pPr>
            <a:r>
              <a:rPr lang="en-US"/>
              <a:t>BLM-Lakeview</a:t>
            </a:r>
            <a:endParaRPr sz="2800"/>
          </a:p>
        </p:txBody>
      </p:sp>
      <p:pic>
        <p:nvPicPr>
          <p:cNvPr id="186" name="Google Shape;186;g3a4a0384e3e_0_5" title="BLM-Lake Abert Wildlife Area4.jpg"/>
          <p:cNvPicPr preferRelativeResize="0"/>
          <p:nvPr/>
        </p:nvPicPr>
        <p:blipFill rotWithShape="1">
          <a:blip r:embed="rId3">
            <a:alphaModFix/>
          </a:blip>
          <a:srcRect t="-13558"/>
          <a:stretch/>
        </p:blipFill>
        <p:spPr>
          <a:xfrm>
            <a:off x="690075" y="612275"/>
            <a:ext cx="5246075" cy="6168575"/>
          </a:xfrm>
          <a:prstGeom prst="rect">
            <a:avLst/>
          </a:prstGeom>
          <a:noFill/>
          <a:ln>
            <a:noFill/>
          </a:ln>
        </p:spPr>
      </p:pic>
      <p:sp>
        <p:nvSpPr>
          <p:cNvPr id="187" name="Google Shape;187;g3a4a0384e3e_0_5"/>
          <p:cNvSpPr txBox="1"/>
          <p:nvPr/>
        </p:nvSpPr>
        <p:spPr>
          <a:xfrm>
            <a:off x="6698150" y="1293625"/>
            <a:ext cx="48345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Trebuchet MS"/>
                <a:ea typeface="Trebuchet MS"/>
                <a:cs typeface="Trebuchet MS"/>
                <a:sym typeface="Trebuchet MS"/>
              </a:rPr>
              <a:t>Ongoing conversations with Klamath, Burns Pauite, and Fort Bidwell tribes</a:t>
            </a:r>
            <a:endParaRPr sz="2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2800">
              <a:solidFill>
                <a:schemeClr val="dk1"/>
              </a:solidFill>
              <a:latin typeface="Trebuchet MS"/>
              <a:ea typeface="Trebuchet MS"/>
              <a:cs typeface="Trebuchet MS"/>
              <a:sym typeface="Trebuchet MS"/>
            </a:endParaRPr>
          </a:p>
          <a:p>
            <a:pPr marL="457200" lvl="0" indent="-406400" algn="l" rtl="0">
              <a:spcBef>
                <a:spcPts val="0"/>
              </a:spcBef>
              <a:spcAft>
                <a:spcPts val="0"/>
              </a:spcAft>
              <a:buClr>
                <a:schemeClr val="dk1"/>
              </a:buClr>
              <a:buSzPts val="2800"/>
              <a:buFont typeface="Trebuchet MS"/>
              <a:buChar char="➔"/>
            </a:pPr>
            <a:r>
              <a:rPr lang="en-US" sz="2800">
                <a:solidFill>
                  <a:schemeClr val="dk1"/>
                </a:solidFill>
                <a:latin typeface="Trebuchet MS"/>
                <a:ea typeface="Trebuchet MS"/>
                <a:cs typeface="Trebuchet MS"/>
                <a:sym typeface="Trebuchet MS"/>
              </a:rPr>
              <a:t>Messaging &amp; History</a:t>
            </a:r>
            <a:endParaRPr sz="2800">
              <a:solidFill>
                <a:schemeClr val="dk1"/>
              </a:solidFill>
              <a:latin typeface="Trebuchet MS"/>
              <a:ea typeface="Trebuchet MS"/>
              <a:cs typeface="Trebuchet MS"/>
              <a:sym typeface="Trebuchet MS"/>
            </a:endParaRPr>
          </a:p>
          <a:p>
            <a:pPr marL="914400" lvl="1" indent="-406400" algn="l" rtl="0">
              <a:spcBef>
                <a:spcPts val="0"/>
              </a:spcBef>
              <a:spcAft>
                <a:spcPts val="0"/>
              </a:spcAft>
              <a:buClr>
                <a:schemeClr val="dk1"/>
              </a:buClr>
              <a:buSzPts val="2800"/>
              <a:buFont typeface="Trebuchet MS"/>
              <a:buChar char="◆"/>
            </a:pPr>
            <a:r>
              <a:rPr lang="en-US" sz="2800">
                <a:solidFill>
                  <a:schemeClr val="dk1"/>
                </a:solidFill>
                <a:latin typeface="Trebuchet MS"/>
                <a:ea typeface="Trebuchet MS"/>
                <a:cs typeface="Trebuchet MS"/>
                <a:sym typeface="Trebuchet MS"/>
              </a:rPr>
              <a:t>Wildlife</a:t>
            </a:r>
            <a:endParaRPr sz="2800">
              <a:solidFill>
                <a:schemeClr val="dk1"/>
              </a:solidFill>
              <a:latin typeface="Trebuchet MS"/>
              <a:ea typeface="Trebuchet MS"/>
              <a:cs typeface="Trebuchet MS"/>
              <a:sym typeface="Trebuchet MS"/>
            </a:endParaRPr>
          </a:p>
          <a:p>
            <a:pPr marL="914400" lvl="1" indent="-406400" algn="l" rtl="0">
              <a:spcBef>
                <a:spcPts val="0"/>
              </a:spcBef>
              <a:spcAft>
                <a:spcPts val="0"/>
              </a:spcAft>
              <a:buClr>
                <a:schemeClr val="dk1"/>
              </a:buClr>
              <a:buSzPts val="2800"/>
              <a:buFont typeface="Trebuchet MS"/>
              <a:buChar char="◆"/>
            </a:pPr>
            <a:r>
              <a:rPr lang="en-US" sz="2800">
                <a:solidFill>
                  <a:schemeClr val="dk1"/>
                </a:solidFill>
                <a:latin typeface="Trebuchet MS"/>
                <a:ea typeface="Trebuchet MS"/>
                <a:cs typeface="Trebuchet MS"/>
                <a:sym typeface="Trebuchet MS"/>
              </a:rPr>
              <a:t>Geology</a:t>
            </a:r>
            <a:endParaRPr sz="2800">
              <a:solidFill>
                <a:schemeClr val="dk1"/>
              </a:solidFill>
              <a:latin typeface="Trebuchet MS"/>
              <a:ea typeface="Trebuchet MS"/>
              <a:cs typeface="Trebuchet MS"/>
              <a:sym typeface="Trebuchet MS"/>
            </a:endParaRPr>
          </a:p>
          <a:p>
            <a:pPr marL="914400" lvl="1" indent="-406400" algn="l" rtl="0">
              <a:spcBef>
                <a:spcPts val="0"/>
              </a:spcBef>
              <a:spcAft>
                <a:spcPts val="0"/>
              </a:spcAft>
              <a:buClr>
                <a:schemeClr val="dk1"/>
              </a:buClr>
              <a:buSzPts val="2800"/>
              <a:buFont typeface="Trebuchet MS"/>
              <a:buChar char="◆"/>
            </a:pPr>
            <a:r>
              <a:rPr lang="en-US" sz="2800">
                <a:solidFill>
                  <a:schemeClr val="dk1"/>
                </a:solidFill>
                <a:latin typeface="Trebuchet MS"/>
                <a:ea typeface="Trebuchet MS"/>
                <a:cs typeface="Trebuchet MS"/>
                <a:sym typeface="Trebuchet MS"/>
              </a:rPr>
              <a:t>Traditional Uses</a:t>
            </a:r>
            <a:endParaRPr sz="2800">
              <a:solidFill>
                <a:schemeClr val="dk1"/>
              </a:solidFill>
              <a:latin typeface="Trebuchet MS"/>
              <a:ea typeface="Trebuchet MS"/>
              <a:cs typeface="Trebuchet MS"/>
              <a:sym typeface="Trebuchet MS"/>
            </a:endParaRPr>
          </a:p>
          <a:p>
            <a:pPr marL="914400" lvl="1" indent="-406400" algn="l" rtl="0">
              <a:spcBef>
                <a:spcPts val="0"/>
              </a:spcBef>
              <a:spcAft>
                <a:spcPts val="0"/>
              </a:spcAft>
              <a:buClr>
                <a:schemeClr val="dk1"/>
              </a:buClr>
              <a:buSzPts val="2800"/>
              <a:buFont typeface="Trebuchet MS"/>
              <a:buChar char="◆"/>
            </a:pPr>
            <a:r>
              <a:rPr lang="en-US" sz="2800">
                <a:solidFill>
                  <a:schemeClr val="dk1"/>
                </a:solidFill>
                <a:latin typeface="Trebuchet MS"/>
                <a:ea typeface="Trebuchet MS"/>
                <a:cs typeface="Trebuchet MS"/>
                <a:sym typeface="Trebuchet MS"/>
              </a:rPr>
              <a:t>Night Sky</a:t>
            </a:r>
            <a:endParaRPr sz="2800">
              <a:solidFill>
                <a:schemeClr val="dk1"/>
              </a:solidFill>
              <a:latin typeface="Trebuchet MS"/>
              <a:ea typeface="Trebuchet MS"/>
              <a:cs typeface="Trebuchet MS"/>
              <a:sym typeface="Trebuchet M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starry-sky-2051448_1920.jpg" descr="starry-sky-2051448_1920.jpg"/>
          <p:cNvPicPr>
            <a:picLocks noGrp="1" noChangeAspect="1"/>
          </p:cNvPicPr>
          <p:nvPr>
            <p:ph type="pic" idx="22"/>
          </p:nvPr>
        </p:nvPicPr>
        <p:blipFill>
          <a:blip r:embed="rId3"/>
          <a:srcRect l="21237" r="21237"/>
          <a:stretch>
            <a:fillRect/>
          </a:stretch>
        </p:blipFill>
        <p:spPr>
          <a:xfrm>
            <a:off x="6206092" y="296339"/>
            <a:ext cx="5406196" cy="6265322"/>
          </a:xfrm>
          <a:prstGeom prst="rect">
            <a:avLst/>
          </a:prstGeom>
        </p:spPr>
      </p:pic>
      <p:sp>
        <p:nvSpPr>
          <p:cNvPr id="4" name="TextBox 3">
            <a:extLst>
              <a:ext uri="{FF2B5EF4-FFF2-40B4-BE49-F238E27FC236}">
                <a16:creationId xmlns:a16="http://schemas.microsoft.com/office/drawing/2014/main" id="{0E1CFC04-6458-42DE-84C3-D0757C854010}"/>
              </a:ext>
            </a:extLst>
          </p:cNvPr>
          <p:cNvSpPr txBox="1"/>
          <p:nvPr/>
        </p:nvSpPr>
        <p:spPr>
          <a:xfrm>
            <a:off x="1499167" y="2977542"/>
            <a:ext cx="24752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Questions?</a:t>
            </a:r>
            <a:endParaRPr lang="en-US" sz="2000" dirty="0">
              <a:solidFill>
                <a:prstClr val="white"/>
              </a:solidFill>
              <a:latin typeface="Calibri" panose="020F0502020204030204"/>
            </a:endParaRPr>
          </a:p>
        </p:txBody>
      </p:sp>
      <p:pic>
        <p:nvPicPr>
          <p:cNvPr id="2" name="Picture 1">
            <a:extLst>
              <a:ext uri="{FF2B5EF4-FFF2-40B4-BE49-F238E27FC236}">
                <a16:creationId xmlns:a16="http://schemas.microsoft.com/office/drawing/2014/main" id="{8B430991-0F4F-99B4-31D3-F46A53F0DA21}"/>
              </a:ext>
            </a:extLst>
          </p:cNvPr>
          <p:cNvPicPr>
            <a:picLocks noChangeAspect="1"/>
          </p:cNvPicPr>
          <p:nvPr/>
        </p:nvPicPr>
        <p:blipFill>
          <a:blip r:embed="rId4"/>
          <a:stretch>
            <a:fillRect/>
          </a:stretch>
        </p:blipFill>
        <p:spPr>
          <a:xfrm>
            <a:off x="1398093" y="363628"/>
            <a:ext cx="2677374" cy="2337030"/>
          </a:xfrm>
          <a:prstGeom prst="rect">
            <a:avLst/>
          </a:prstGeom>
        </p:spPr>
      </p:pic>
      <p:pic>
        <p:nvPicPr>
          <p:cNvPr id="3" name="Picture 2">
            <a:extLst>
              <a:ext uri="{FF2B5EF4-FFF2-40B4-BE49-F238E27FC236}">
                <a16:creationId xmlns:a16="http://schemas.microsoft.com/office/drawing/2014/main" id="{A7BA376E-09A4-13CA-B894-8B84FCD5F465}"/>
              </a:ext>
            </a:extLst>
          </p:cNvPr>
          <p:cNvPicPr>
            <a:picLocks noChangeAspect="1"/>
          </p:cNvPicPr>
          <p:nvPr/>
        </p:nvPicPr>
        <p:blipFill>
          <a:blip r:embed="rId5"/>
          <a:stretch>
            <a:fillRect/>
          </a:stretch>
        </p:blipFill>
        <p:spPr>
          <a:xfrm>
            <a:off x="610322" y="3900757"/>
            <a:ext cx="4252917" cy="2660904"/>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786" y="0"/>
            <a:ext cx="7066910" cy="6858000"/>
            <a:chOff x="0" y="0"/>
            <a:chExt cx="6548408" cy="6354826"/>
          </a:xfrm>
        </p:grpSpPr>
        <p:sp>
          <p:nvSpPr>
            <p:cNvPr id="3" name="Freeform 3"/>
            <p:cNvSpPr/>
            <p:nvPr/>
          </p:nvSpPr>
          <p:spPr>
            <a:xfrm>
              <a:off x="-8128" y="-15494"/>
              <a:ext cx="7380893" cy="6428613"/>
            </a:xfrm>
            <a:custGeom>
              <a:avLst/>
              <a:gdLst/>
              <a:ahLst/>
              <a:cxnLst/>
              <a:rect l="l" t="t" r="r" b="b"/>
              <a:pathLst>
                <a:path w="7380893" h="6428613">
                  <a:moveTo>
                    <a:pt x="2362202" y="6351651"/>
                  </a:moveTo>
                  <a:cubicBezTo>
                    <a:pt x="1630149" y="6327775"/>
                    <a:pt x="714897" y="6428613"/>
                    <a:pt x="11381" y="6315202"/>
                  </a:cubicBezTo>
                  <a:cubicBezTo>
                    <a:pt x="32673" y="4220591"/>
                    <a:pt x="0" y="2131441"/>
                    <a:pt x="10789" y="33909"/>
                  </a:cubicBezTo>
                  <a:cubicBezTo>
                    <a:pt x="1781852" y="18923"/>
                    <a:pt x="3725320" y="0"/>
                    <a:pt x="5480858" y="36576"/>
                  </a:cubicBezTo>
                  <a:cubicBezTo>
                    <a:pt x="5476717" y="269748"/>
                    <a:pt x="5660507" y="555752"/>
                    <a:pt x="5817830" y="1024890"/>
                  </a:cubicBezTo>
                  <a:cubicBezTo>
                    <a:pt x="5896343" y="1450340"/>
                    <a:pt x="5841044" y="1983613"/>
                    <a:pt x="6001619" y="2395093"/>
                  </a:cubicBezTo>
                  <a:cubicBezTo>
                    <a:pt x="5959036" y="2433447"/>
                    <a:pt x="6094179" y="2533650"/>
                    <a:pt x="6101277" y="2606294"/>
                  </a:cubicBezTo>
                  <a:cubicBezTo>
                    <a:pt x="6077619" y="2797937"/>
                    <a:pt x="6194576" y="2871978"/>
                    <a:pt x="6224444" y="3146044"/>
                  </a:cubicBezTo>
                  <a:cubicBezTo>
                    <a:pt x="6260670" y="3134360"/>
                    <a:pt x="6207736" y="3297936"/>
                    <a:pt x="6237307" y="3464179"/>
                  </a:cubicBezTo>
                  <a:cubicBezTo>
                    <a:pt x="6246179" y="3580003"/>
                    <a:pt x="6336965" y="3753231"/>
                    <a:pt x="6339627" y="3869563"/>
                  </a:cubicBezTo>
                  <a:cubicBezTo>
                    <a:pt x="6320553" y="4118229"/>
                    <a:pt x="6345245" y="4418330"/>
                    <a:pt x="6318187" y="4713351"/>
                  </a:cubicBezTo>
                  <a:cubicBezTo>
                    <a:pt x="6365059" y="4858131"/>
                    <a:pt x="6458949" y="5101717"/>
                    <a:pt x="6522529" y="5491480"/>
                  </a:cubicBezTo>
                  <a:cubicBezTo>
                    <a:pt x="6522824" y="5699887"/>
                    <a:pt x="6445790" y="5837428"/>
                    <a:pt x="6555945" y="6181598"/>
                  </a:cubicBezTo>
                  <a:cubicBezTo>
                    <a:pt x="6392560" y="6407658"/>
                    <a:pt x="7380893" y="6366510"/>
                    <a:pt x="2362202" y="6351651"/>
                  </a:cubicBezTo>
                  <a:close/>
                </a:path>
              </a:pathLst>
            </a:custGeom>
            <a:blipFill>
              <a:blip r:embed="rId3"/>
              <a:stretch>
                <a:fillRect l="-36378" r="-36381"/>
              </a:stretch>
            </a:blipFill>
          </p:spPr>
          <p:txBody>
            <a:bodyPr/>
            <a:lstStyle/>
            <a:p>
              <a:pPr defTabSz="609630"/>
              <a:endParaRPr lang="en-US" sz="1200">
                <a:solidFill>
                  <a:prstClr val="black"/>
                </a:solidFill>
                <a:latin typeface="Calibri"/>
              </a:endParaRPr>
            </a:p>
          </p:txBody>
        </p:sp>
      </p:grpSp>
      <p:sp>
        <p:nvSpPr>
          <p:cNvPr id="4" name="Freeform 4"/>
          <p:cNvSpPr/>
          <p:nvPr/>
        </p:nvSpPr>
        <p:spPr>
          <a:xfrm>
            <a:off x="-2111718" y="83708"/>
            <a:ext cx="7484335" cy="7484335"/>
          </a:xfrm>
          <a:custGeom>
            <a:avLst/>
            <a:gdLst/>
            <a:ahLst/>
            <a:cxnLst/>
            <a:rect l="l" t="t" r="r" b="b"/>
            <a:pathLst>
              <a:path w="11226502" h="11226502">
                <a:moveTo>
                  <a:pt x="0" y="0"/>
                </a:moveTo>
                <a:lnTo>
                  <a:pt x="11226501" y="0"/>
                </a:lnTo>
                <a:lnTo>
                  <a:pt x="11226501" y="11226501"/>
                </a:lnTo>
                <a:lnTo>
                  <a:pt x="0" y="11226501"/>
                </a:lnTo>
                <a:lnTo>
                  <a:pt x="0" y="0"/>
                </a:lnTo>
                <a:close/>
              </a:path>
            </a:pathLst>
          </a:custGeom>
          <a:blipFill>
            <a:blip r:embed="rId4">
              <a:alphaModFix amt="43999"/>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47257" y="-1170860"/>
            <a:ext cx="6135831" cy="8028860"/>
          </a:xfrm>
          <a:custGeom>
            <a:avLst/>
            <a:gdLst/>
            <a:ahLst/>
            <a:cxnLst/>
            <a:rect l="l" t="t" r="r" b="b"/>
            <a:pathLst>
              <a:path w="9203747" h="12043290">
                <a:moveTo>
                  <a:pt x="0" y="0"/>
                </a:moveTo>
                <a:lnTo>
                  <a:pt x="9203748" y="0"/>
                </a:lnTo>
                <a:lnTo>
                  <a:pt x="9203748" y="12043290"/>
                </a:lnTo>
                <a:lnTo>
                  <a:pt x="0" y="12043290"/>
                </a:lnTo>
                <a:lnTo>
                  <a:pt x="0" y="0"/>
                </a:lnTo>
                <a:close/>
              </a:path>
            </a:pathLst>
          </a:custGeom>
          <a:blipFill>
            <a:blip r:embed="rId5"/>
            <a:stretch>
              <a:fillRect l="-10768" r="-20083"/>
            </a:stretch>
          </a:blipFill>
        </p:spPr>
        <p:txBody>
          <a:bodyPr/>
          <a:lstStyle/>
          <a:p>
            <a:pPr defTabSz="609630"/>
            <a:endParaRPr lang="en-US" sz="1200">
              <a:solidFill>
                <a:prstClr val="black"/>
              </a:solidFill>
              <a:latin typeface="Calibri"/>
            </a:endParaRPr>
          </a:p>
        </p:txBody>
      </p:sp>
      <p:sp>
        <p:nvSpPr>
          <p:cNvPr id="6" name="Freeform 6"/>
          <p:cNvSpPr/>
          <p:nvPr/>
        </p:nvSpPr>
        <p:spPr>
          <a:xfrm rot="5400000">
            <a:off x="2579287" y="-58586"/>
            <a:ext cx="12192000" cy="6975171"/>
          </a:xfrm>
          <a:custGeom>
            <a:avLst/>
            <a:gdLst/>
            <a:ahLst/>
            <a:cxnLst/>
            <a:rect l="l" t="t" r="r" b="b"/>
            <a:pathLst>
              <a:path w="18288000" h="10462757">
                <a:moveTo>
                  <a:pt x="0" y="0"/>
                </a:moveTo>
                <a:lnTo>
                  <a:pt x="18288000" y="0"/>
                </a:lnTo>
                <a:lnTo>
                  <a:pt x="18288000" y="10462758"/>
                </a:lnTo>
                <a:lnTo>
                  <a:pt x="0" y="10462758"/>
                </a:lnTo>
                <a:lnTo>
                  <a:pt x="0" y="0"/>
                </a:lnTo>
                <a:close/>
              </a:path>
            </a:pathLst>
          </a:custGeom>
          <a:blipFill>
            <a:blip r:embed="rId6"/>
            <a:stretch>
              <a:fillRect l="-44109" r="-44109"/>
            </a:stretch>
          </a:blipFill>
        </p:spPr>
        <p:txBody>
          <a:bodyPr/>
          <a:lstStyle/>
          <a:p>
            <a:pPr defTabSz="609630"/>
            <a:endParaRPr lang="en-US" sz="1200">
              <a:solidFill>
                <a:prstClr val="black"/>
              </a:solidFill>
              <a:latin typeface="Calibri"/>
            </a:endParaRPr>
          </a:p>
        </p:txBody>
      </p:sp>
      <p:sp>
        <p:nvSpPr>
          <p:cNvPr id="7" name="Freeform 7"/>
          <p:cNvSpPr/>
          <p:nvPr/>
        </p:nvSpPr>
        <p:spPr>
          <a:xfrm>
            <a:off x="8020497" y="5922643"/>
            <a:ext cx="3600325" cy="588294"/>
          </a:xfrm>
          <a:custGeom>
            <a:avLst/>
            <a:gdLst/>
            <a:ahLst/>
            <a:cxnLst/>
            <a:rect l="l" t="t" r="r" b="b"/>
            <a:pathLst>
              <a:path w="5400487" h="882441">
                <a:moveTo>
                  <a:pt x="0" y="0"/>
                </a:moveTo>
                <a:lnTo>
                  <a:pt x="5400486" y="0"/>
                </a:lnTo>
                <a:lnTo>
                  <a:pt x="5400486" y="882442"/>
                </a:lnTo>
                <a:lnTo>
                  <a:pt x="0" y="882442"/>
                </a:lnTo>
                <a:lnTo>
                  <a:pt x="0" y="0"/>
                </a:lnTo>
                <a:close/>
              </a:path>
            </a:pathLst>
          </a:custGeom>
          <a:blipFill>
            <a:blip r:embed="rId7"/>
            <a:stretch>
              <a:fillRect b="-24982"/>
            </a:stretch>
          </a:blipFill>
        </p:spPr>
        <p:txBody>
          <a:bodyPr/>
          <a:lstStyle/>
          <a:p>
            <a:pPr defTabSz="609630"/>
            <a:endParaRPr lang="en-US" sz="1200">
              <a:solidFill>
                <a:prstClr val="black"/>
              </a:solidFill>
              <a:latin typeface="Calibri"/>
            </a:endParaRPr>
          </a:p>
        </p:txBody>
      </p:sp>
      <p:sp>
        <p:nvSpPr>
          <p:cNvPr id="8" name="Freeform 8"/>
          <p:cNvSpPr/>
          <p:nvPr/>
        </p:nvSpPr>
        <p:spPr>
          <a:xfrm>
            <a:off x="6069929" y="5833463"/>
            <a:ext cx="1950567" cy="655878"/>
          </a:xfrm>
          <a:custGeom>
            <a:avLst/>
            <a:gdLst/>
            <a:ahLst/>
            <a:cxnLst/>
            <a:rect l="l" t="t" r="r" b="b"/>
            <a:pathLst>
              <a:path w="2925851" h="983817">
                <a:moveTo>
                  <a:pt x="0" y="0"/>
                </a:moveTo>
                <a:lnTo>
                  <a:pt x="2925852" y="0"/>
                </a:lnTo>
                <a:lnTo>
                  <a:pt x="2925852" y="983818"/>
                </a:lnTo>
                <a:lnTo>
                  <a:pt x="0" y="983818"/>
                </a:lnTo>
                <a:lnTo>
                  <a:pt x="0" y="0"/>
                </a:lnTo>
                <a:close/>
              </a:path>
            </a:pathLst>
          </a:custGeom>
          <a:blipFill>
            <a:blip r:embed="rId8"/>
            <a:stretch>
              <a:fillRect t="-557" b="-557"/>
            </a:stretch>
          </a:blipFill>
        </p:spPr>
        <p:txBody>
          <a:bodyPr/>
          <a:lstStyle/>
          <a:p>
            <a:pPr defTabSz="609630"/>
            <a:endParaRPr lang="en-US" sz="1200">
              <a:solidFill>
                <a:prstClr val="black"/>
              </a:solidFill>
              <a:latin typeface="Calibri"/>
            </a:endParaRPr>
          </a:p>
        </p:txBody>
      </p:sp>
      <p:sp>
        <p:nvSpPr>
          <p:cNvPr id="9" name="TextBox 9"/>
          <p:cNvSpPr txBox="1"/>
          <p:nvPr/>
        </p:nvSpPr>
        <p:spPr>
          <a:xfrm>
            <a:off x="6069929" y="2282825"/>
            <a:ext cx="3011247" cy="300210"/>
          </a:xfrm>
          <a:prstGeom prst="rect">
            <a:avLst/>
          </a:prstGeom>
        </p:spPr>
        <p:txBody>
          <a:bodyPr lIns="0" tIns="0" rIns="0" bIns="0" rtlCol="0" anchor="t">
            <a:spAutoFit/>
          </a:bodyPr>
          <a:lstStyle/>
          <a:p>
            <a:pPr algn="ctr" defTabSz="609630">
              <a:lnSpc>
                <a:spcPts val="2454"/>
              </a:lnSpc>
            </a:pPr>
            <a:r>
              <a:rPr lang="en-US" sz="2045" b="1">
                <a:solidFill>
                  <a:srgbClr val="363334"/>
                </a:solidFill>
                <a:latin typeface="Montserrat Bold"/>
                <a:ea typeface="Montserrat Bold"/>
                <a:cs typeface="Montserrat Bold"/>
                <a:sym typeface="Montserrat Bold"/>
              </a:rPr>
              <a:t>CIARRA GREENE</a:t>
            </a:r>
          </a:p>
        </p:txBody>
      </p:sp>
      <p:sp>
        <p:nvSpPr>
          <p:cNvPr id="10" name="TextBox 10"/>
          <p:cNvSpPr txBox="1"/>
          <p:nvPr/>
        </p:nvSpPr>
        <p:spPr>
          <a:xfrm>
            <a:off x="9081176" y="2282825"/>
            <a:ext cx="3011247" cy="300210"/>
          </a:xfrm>
          <a:prstGeom prst="rect">
            <a:avLst/>
          </a:prstGeom>
        </p:spPr>
        <p:txBody>
          <a:bodyPr lIns="0" tIns="0" rIns="0" bIns="0" rtlCol="0" anchor="t">
            <a:spAutoFit/>
          </a:bodyPr>
          <a:lstStyle/>
          <a:p>
            <a:pPr algn="ctr" defTabSz="609630">
              <a:lnSpc>
                <a:spcPts val="2454"/>
              </a:lnSpc>
            </a:pPr>
            <a:r>
              <a:rPr lang="en-US" sz="2045" b="1">
                <a:solidFill>
                  <a:srgbClr val="363334"/>
                </a:solidFill>
                <a:latin typeface="Montserrat Bold"/>
                <a:ea typeface="Montserrat Bold"/>
                <a:cs typeface="Montserrat Bold"/>
                <a:sym typeface="Montserrat Bold"/>
              </a:rPr>
              <a:t>CIARRA GREENE</a:t>
            </a:r>
          </a:p>
        </p:txBody>
      </p:sp>
      <p:sp>
        <p:nvSpPr>
          <p:cNvPr id="11" name="TextBox 11"/>
          <p:cNvSpPr txBox="1"/>
          <p:nvPr/>
        </p:nvSpPr>
        <p:spPr>
          <a:xfrm>
            <a:off x="6069929" y="3785659"/>
            <a:ext cx="3011247" cy="300210"/>
          </a:xfrm>
          <a:prstGeom prst="rect">
            <a:avLst/>
          </a:prstGeom>
        </p:spPr>
        <p:txBody>
          <a:bodyPr lIns="0" tIns="0" rIns="0" bIns="0" rtlCol="0" anchor="t">
            <a:spAutoFit/>
          </a:bodyPr>
          <a:lstStyle/>
          <a:p>
            <a:pPr algn="ctr" defTabSz="609630">
              <a:lnSpc>
                <a:spcPts val="2454"/>
              </a:lnSpc>
            </a:pPr>
            <a:r>
              <a:rPr lang="en-US" sz="2045" b="1">
                <a:solidFill>
                  <a:srgbClr val="363334"/>
                </a:solidFill>
                <a:latin typeface="Montserrat Bold"/>
                <a:ea typeface="Montserrat Bold"/>
                <a:cs typeface="Montserrat Bold"/>
                <a:sym typeface="Montserrat Bold"/>
              </a:rPr>
              <a:t>CIARRA GREENE</a:t>
            </a:r>
          </a:p>
        </p:txBody>
      </p:sp>
      <p:sp>
        <p:nvSpPr>
          <p:cNvPr id="12" name="TextBox 12"/>
          <p:cNvSpPr txBox="1"/>
          <p:nvPr/>
        </p:nvSpPr>
        <p:spPr>
          <a:xfrm>
            <a:off x="9081176" y="3785659"/>
            <a:ext cx="3011247" cy="300210"/>
          </a:xfrm>
          <a:prstGeom prst="rect">
            <a:avLst/>
          </a:prstGeom>
        </p:spPr>
        <p:txBody>
          <a:bodyPr lIns="0" tIns="0" rIns="0" bIns="0" rtlCol="0" anchor="t">
            <a:spAutoFit/>
          </a:bodyPr>
          <a:lstStyle/>
          <a:p>
            <a:pPr algn="ctr" defTabSz="609630">
              <a:lnSpc>
                <a:spcPts val="2454"/>
              </a:lnSpc>
            </a:pPr>
            <a:r>
              <a:rPr lang="en-US" sz="2045" b="1">
                <a:solidFill>
                  <a:srgbClr val="363334"/>
                </a:solidFill>
                <a:latin typeface="Montserrat Bold"/>
                <a:ea typeface="Montserrat Bold"/>
                <a:cs typeface="Montserrat Bold"/>
                <a:sym typeface="Montserrat Bold"/>
              </a:rPr>
              <a:t>CIARRA GREENE</a:t>
            </a:r>
          </a:p>
        </p:txBody>
      </p:sp>
      <p:sp>
        <p:nvSpPr>
          <p:cNvPr id="13" name="TextBox 13"/>
          <p:cNvSpPr txBox="1"/>
          <p:nvPr/>
        </p:nvSpPr>
        <p:spPr>
          <a:xfrm>
            <a:off x="6069929" y="2718859"/>
            <a:ext cx="3011247" cy="400622"/>
          </a:xfrm>
          <a:prstGeom prst="rect">
            <a:avLst/>
          </a:prstGeom>
        </p:spPr>
        <p:txBody>
          <a:bodyPr lIns="0" tIns="0" rIns="0" bIns="0" rtlCol="0" anchor="t">
            <a:spAutoFit/>
          </a:bodyPr>
          <a:lstStyle/>
          <a:p>
            <a:pPr algn="ctr" defTabSz="609630">
              <a:lnSpc>
                <a:spcPts val="1574"/>
              </a:lnSpc>
            </a:pPr>
            <a:r>
              <a:rPr lang="en-US" sz="1311" b="1">
                <a:solidFill>
                  <a:srgbClr val="363334"/>
                </a:solidFill>
                <a:latin typeface="Montserrat Medium"/>
                <a:ea typeface="Montserrat Medium"/>
                <a:cs typeface="Montserrat Medium"/>
                <a:sym typeface="Montserrat Medium"/>
              </a:rPr>
              <a:t>Visitor Outreach Manager, AIANTA</a:t>
            </a:r>
          </a:p>
          <a:p>
            <a:pPr algn="ctr" defTabSz="609630">
              <a:lnSpc>
                <a:spcPts val="1574"/>
              </a:lnSpc>
            </a:pPr>
            <a:r>
              <a:rPr lang="en-US" sz="1311" b="1">
                <a:solidFill>
                  <a:srgbClr val="363334"/>
                </a:solidFill>
                <a:latin typeface="Montserrat Medium"/>
                <a:ea typeface="Montserrat Medium"/>
                <a:cs typeface="Montserrat Medium"/>
                <a:sym typeface="Montserrat Medium"/>
              </a:rPr>
              <a:t>cgreene@aianta.org</a:t>
            </a:r>
          </a:p>
        </p:txBody>
      </p:sp>
      <p:sp>
        <p:nvSpPr>
          <p:cNvPr id="14" name="TextBox 14"/>
          <p:cNvSpPr txBox="1"/>
          <p:nvPr/>
        </p:nvSpPr>
        <p:spPr>
          <a:xfrm>
            <a:off x="9081176" y="2718859"/>
            <a:ext cx="3011247" cy="400622"/>
          </a:xfrm>
          <a:prstGeom prst="rect">
            <a:avLst/>
          </a:prstGeom>
        </p:spPr>
        <p:txBody>
          <a:bodyPr lIns="0" tIns="0" rIns="0" bIns="0" rtlCol="0" anchor="t">
            <a:spAutoFit/>
          </a:bodyPr>
          <a:lstStyle/>
          <a:p>
            <a:pPr algn="ctr" defTabSz="609630">
              <a:lnSpc>
                <a:spcPts val="1574"/>
              </a:lnSpc>
            </a:pPr>
            <a:r>
              <a:rPr lang="en-US" sz="1311" b="1">
                <a:solidFill>
                  <a:srgbClr val="363334"/>
                </a:solidFill>
                <a:latin typeface="Montserrat Medium"/>
                <a:ea typeface="Montserrat Medium"/>
                <a:cs typeface="Montserrat Medium"/>
                <a:sym typeface="Montserrat Medium"/>
              </a:rPr>
              <a:t>Visitor Outreach Manager, AIANTA</a:t>
            </a:r>
          </a:p>
          <a:p>
            <a:pPr algn="ctr" defTabSz="609630">
              <a:lnSpc>
                <a:spcPts val="1574"/>
              </a:lnSpc>
            </a:pPr>
            <a:r>
              <a:rPr lang="en-US" sz="1311" b="1">
                <a:solidFill>
                  <a:srgbClr val="363334"/>
                </a:solidFill>
                <a:latin typeface="Montserrat Medium"/>
                <a:ea typeface="Montserrat Medium"/>
                <a:cs typeface="Montserrat Medium"/>
                <a:sym typeface="Montserrat Medium"/>
              </a:rPr>
              <a:t>cgreene@aianta.org</a:t>
            </a:r>
          </a:p>
        </p:txBody>
      </p:sp>
      <p:sp>
        <p:nvSpPr>
          <p:cNvPr id="15" name="TextBox 15"/>
          <p:cNvSpPr txBox="1"/>
          <p:nvPr/>
        </p:nvSpPr>
        <p:spPr>
          <a:xfrm>
            <a:off x="6069929" y="4221692"/>
            <a:ext cx="3011247" cy="400622"/>
          </a:xfrm>
          <a:prstGeom prst="rect">
            <a:avLst/>
          </a:prstGeom>
        </p:spPr>
        <p:txBody>
          <a:bodyPr lIns="0" tIns="0" rIns="0" bIns="0" rtlCol="0" anchor="t">
            <a:spAutoFit/>
          </a:bodyPr>
          <a:lstStyle/>
          <a:p>
            <a:pPr algn="ctr" defTabSz="609630">
              <a:lnSpc>
                <a:spcPts val="1574"/>
              </a:lnSpc>
            </a:pPr>
            <a:r>
              <a:rPr lang="en-US" sz="1311" b="1">
                <a:solidFill>
                  <a:srgbClr val="363334"/>
                </a:solidFill>
                <a:latin typeface="Montserrat Medium"/>
                <a:ea typeface="Montserrat Medium"/>
                <a:cs typeface="Montserrat Medium"/>
                <a:sym typeface="Montserrat Medium"/>
              </a:rPr>
              <a:t>Visitor Outreach Manager, AIANTA</a:t>
            </a:r>
          </a:p>
          <a:p>
            <a:pPr algn="ctr" defTabSz="609630">
              <a:lnSpc>
                <a:spcPts val="1574"/>
              </a:lnSpc>
            </a:pPr>
            <a:r>
              <a:rPr lang="en-US" sz="1311" b="1">
                <a:solidFill>
                  <a:srgbClr val="363334"/>
                </a:solidFill>
                <a:latin typeface="Montserrat Medium"/>
                <a:ea typeface="Montserrat Medium"/>
                <a:cs typeface="Montserrat Medium"/>
                <a:sym typeface="Montserrat Medium"/>
              </a:rPr>
              <a:t>cgreene@aianta.org</a:t>
            </a:r>
          </a:p>
        </p:txBody>
      </p:sp>
      <p:sp>
        <p:nvSpPr>
          <p:cNvPr id="16" name="TextBox 16"/>
          <p:cNvSpPr txBox="1"/>
          <p:nvPr/>
        </p:nvSpPr>
        <p:spPr>
          <a:xfrm>
            <a:off x="9081176" y="4221692"/>
            <a:ext cx="3011247" cy="400622"/>
          </a:xfrm>
          <a:prstGeom prst="rect">
            <a:avLst/>
          </a:prstGeom>
        </p:spPr>
        <p:txBody>
          <a:bodyPr lIns="0" tIns="0" rIns="0" bIns="0" rtlCol="0" anchor="t">
            <a:spAutoFit/>
          </a:bodyPr>
          <a:lstStyle/>
          <a:p>
            <a:pPr algn="ctr" defTabSz="609630">
              <a:lnSpc>
                <a:spcPts val="1574"/>
              </a:lnSpc>
            </a:pPr>
            <a:r>
              <a:rPr lang="en-US" sz="1311" b="1">
                <a:solidFill>
                  <a:srgbClr val="363334"/>
                </a:solidFill>
                <a:latin typeface="Montserrat Medium"/>
                <a:ea typeface="Montserrat Medium"/>
                <a:cs typeface="Montserrat Medium"/>
                <a:sym typeface="Montserrat Medium"/>
              </a:rPr>
              <a:t>Visitor Outreach Manager, AIANTA</a:t>
            </a:r>
          </a:p>
          <a:p>
            <a:pPr algn="ctr" defTabSz="609630">
              <a:lnSpc>
                <a:spcPts val="1574"/>
              </a:lnSpc>
            </a:pPr>
            <a:r>
              <a:rPr lang="en-US" sz="1311" b="1">
                <a:solidFill>
                  <a:srgbClr val="363334"/>
                </a:solidFill>
                <a:latin typeface="Montserrat Medium"/>
                <a:ea typeface="Montserrat Medium"/>
                <a:cs typeface="Montserrat Medium"/>
                <a:sym typeface="Montserrat Medium"/>
              </a:rPr>
              <a:t>cgreene@aianta.org</a:t>
            </a:r>
          </a:p>
        </p:txBody>
      </p:sp>
      <p:sp>
        <p:nvSpPr>
          <p:cNvPr id="17" name="AutoShape 17"/>
          <p:cNvSpPr/>
          <p:nvPr/>
        </p:nvSpPr>
        <p:spPr>
          <a:xfrm>
            <a:off x="6258640" y="1787452"/>
            <a:ext cx="5481347" cy="0"/>
          </a:xfrm>
          <a:prstGeom prst="line">
            <a:avLst/>
          </a:prstGeom>
          <a:ln w="38100" cap="flat">
            <a:solidFill>
              <a:srgbClr val="36333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8" name="AutoShape 18"/>
          <p:cNvSpPr/>
          <p:nvPr/>
        </p:nvSpPr>
        <p:spPr>
          <a:xfrm>
            <a:off x="6258640" y="5739341"/>
            <a:ext cx="5481347" cy="0"/>
          </a:xfrm>
          <a:prstGeom prst="line">
            <a:avLst/>
          </a:prstGeom>
          <a:ln w="38100" cap="flat">
            <a:solidFill>
              <a:srgbClr val="363334"/>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9" name="Freeform 19"/>
          <p:cNvSpPr/>
          <p:nvPr/>
        </p:nvSpPr>
        <p:spPr>
          <a:xfrm>
            <a:off x="6109812" y="294651"/>
            <a:ext cx="5511009" cy="1861174"/>
          </a:xfrm>
          <a:custGeom>
            <a:avLst/>
            <a:gdLst/>
            <a:ahLst/>
            <a:cxnLst/>
            <a:rect l="l" t="t" r="r" b="b"/>
            <a:pathLst>
              <a:path w="8266513" h="2791761">
                <a:moveTo>
                  <a:pt x="0" y="0"/>
                </a:moveTo>
                <a:lnTo>
                  <a:pt x="8266513" y="0"/>
                </a:lnTo>
                <a:lnTo>
                  <a:pt x="8266513" y="2791762"/>
                </a:lnTo>
                <a:lnTo>
                  <a:pt x="0" y="2791762"/>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Tree>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515192"/>
            <a:ext cx="12192000" cy="3705870"/>
          </a:xfrm>
          <a:custGeom>
            <a:avLst/>
            <a:gdLst/>
            <a:ahLst/>
            <a:cxnLst/>
            <a:rect l="l" t="t" r="r" b="b"/>
            <a:pathLst>
              <a:path w="18288000" h="5558805">
                <a:moveTo>
                  <a:pt x="18288000" y="5558804"/>
                </a:moveTo>
                <a:lnTo>
                  <a:pt x="0" y="5558804"/>
                </a:lnTo>
                <a:lnTo>
                  <a:pt x="0" y="0"/>
                </a:lnTo>
                <a:lnTo>
                  <a:pt x="18288000" y="0"/>
                </a:lnTo>
                <a:lnTo>
                  <a:pt x="18288000" y="5558804"/>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8366268" y="1415091"/>
            <a:ext cx="3356693" cy="4305300"/>
            <a:chOff x="0" y="0"/>
            <a:chExt cx="1326101" cy="1700859"/>
          </a:xfrm>
        </p:grpSpPr>
        <p:sp>
          <p:nvSpPr>
            <p:cNvPr id="4" name="Freeform 4"/>
            <p:cNvSpPr/>
            <p:nvPr/>
          </p:nvSpPr>
          <p:spPr>
            <a:xfrm>
              <a:off x="0" y="0"/>
              <a:ext cx="1326101" cy="1700859"/>
            </a:xfrm>
            <a:custGeom>
              <a:avLst/>
              <a:gdLst/>
              <a:ahLst/>
              <a:cxnLst/>
              <a:rect l="l" t="t" r="r" b="b"/>
              <a:pathLst>
                <a:path w="1326101" h="1700859">
                  <a:moveTo>
                    <a:pt x="0" y="0"/>
                  </a:moveTo>
                  <a:lnTo>
                    <a:pt x="1326101" y="0"/>
                  </a:lnTo>
                  <a:lnTo>
                    <a:pt x="1326101" y="1700859"/>
                  </a:lnTo>
                  <a:lnTo>
                    <a:pt x="0" y="1700859"/>
                  </a:lnTo>
                  <a:close/>
                </a:path>
              </a:pathLst>
            </a:custGeom>
            <a:solidFill>
              <a:srgbClr val="FFFFFF"/>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1326101" cy="1738959"/>
            </a:xfrm>
            <a:prstGeom prst="rect">
              <a:avLst/>
            </a:prstGeom>
          </p:spPr>
          <p:txBody>
            <a:bodyPr lIns="33867" tIns="33867" rIns="33867" bIns="33867" rtlCol="0" anchor="ctr"/>
            <a:lstStyle/>
            <a:p>
              <a:pPr algn="ctr" defTabSz="609630">
                <a:lnSpc>
                  <a:spcPts val="1960"/>
                </a:lnSpc>
              </a:pPr>
              <a:endParaRPr sz="1200">
                <a:solidFill>
                  <a:prstClr val="black"/>
                </a:solidFill>
                <a:latin typeface="Calibri"/>
              </a:endParaRPr>
            </a:p>
          </p:txBody>
        </p:sp>
      </p:grpSp>
      <p:grpSp>
        <p:nvGrpSpPr>
          <p:cNvPr id="6" name="Group 6"/>
          <p:cNvGrpSpPr/>
          <p:nvPr/>
        </p:nvGrpSpPr>
        <p:grpSpPr>
          <a:xfrm>
            <a:off x="8652702" y="1530350"/>
            <a:ext cx="2783824" cy="4074781"/>
            <a:chOff x="0" y="0"/>
            <a:chExt cx="5567649" cy="8149563"/>
          </a:xfrm>
        </p:grpSpPr>
        <p:grpSp>
          <p:nvGrpSpPr>
            <p:cNvPr id="7" name="Group 7"/>
            <p:cNvGrpSpPr/>
            <p:nvPr/>
          </p:nvGrpSpPr>
          <p:grpSpPr>
            <a:xfrm>
              <a:off x="0" y="0"/>
              <a:ext cx="5567649" cy="8149563"/>
              <a:chOff x="0" y="0"/>
              <a:chExt cx="1367911" cy="2002260"/>
            </a:xfrm>
          </p:grpSpPr>
          <p:sp>
            <p:nvSpPr>
              <p:cNvPr id="8" name="Freeform 8"/>
              <p:cNvSpPr/>
              <p:nvPr/>
            </p:nvSpPr>
            <p:spPr>
              <a:xfrm>
                <a:off x="0" y="0"/>
                <a:ext cx="1367911" cy="2002260"/>
              </a:xfrm>
              <a:custGeom>
                <a:avLst/>
                <a:gdLst/>
                <a:ahLst/>
                <a:cxnLst/>
                <a:rect l="l" t="t" r="r" b="b"/>
                <a:pathLst>
                  <a:path w="1367911" h="2002260">
                    <a:moveTo>
                      <a:pt x="0" y="0"/>
                    </a:moveTo>
                    <a:lnTo>
                      <a:pt x="1367911" y="0"/>
                    </a:lnTo>
                    <a:lnTo>
                      <a:pt x="1367911" y="2002260"/>
                    </a:lnTo>
                    <a:lnTo>
                      <a:pt x="0" y="2002260"/>
                    </a:lnTo>
                    <a:close/>
                  </a:path>
                </a:pathLst>
              </a:custGeom>
              <a:solidFill>
                <a:srgbClr val="FFFFFF"/>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1367911" cy="2040360"/>
              </a:xfrm>
              <a:prstGeom prst="rect">
                <a:avLst/>
              </a:prstGeom>
            </p:spPr>
            <p:txBody>
              <a:bodyPr lIns="33867" tIns="33867" rIns="33867" bIns="33867" rtlCol="0" anchor="ctr"/>
              <a:lstStyle/>
              <a:p>
                <a:pPr algn="ctr" defTabSz="609630">
                  <a:lnSpc>
                    <a:spcPts val="1959"/>
                  </a:lnSpc>
                </a:pPr>
                <a:endParaRPr sz="1200">
                  <a:solidFill>
                    <a:prstClr val="black"/>
                  </a:solidFill>
                  <a:latin typeface="Calibri"/>
                </a:endParaRPr>
              </a:p>
            </p:txBody>
          </p:sp>
        </p:grpSp>
        <p:sp>
          <p:nvSpPr>
            <p:cNvPr id="10" name="Freeform 10"/>
            <p:cNvSpPr/>
            <p:nvPr/>
          </p:nvSpPr>
          <p:spPr>
            <a:xfrm>
              <a:off x="2304059" y="6713370"/>
              <a:ext cx="959531" cy="959531"/>
            </a:xfrm>
            <a:custGeom>
              <a:avLst/>
              <a:gdLst/>
              <a:ahLst/>
              <a:cxnLst/>
              <a:rect l="l" t="t" r="r" b="b"/>
              <a:pathLst>
                <a:path w="959531" h="959531">
                  <a:moveTo>
                    <a:pt x="0" y="0"/>
                  </a:moveTo>
                  <a:lnTo>
                    <a:pt x="959531" y="0"/>
                  </a:lnTo>
                  <a:lnTo>
                    <a:pt x="959531" y="959531"/>
                  </a:lnTo>
                  <a:lnTo>
                    <a:pt x="0" y="959531"/>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0" y="0"/>
              <a:ext cx="5567649" cy="4677678"/>
            </a:xfrm>
            <a:custGeom>
              <a:avLst/>
              <a:gdLst/>
              <a:ahLst/>
              <a:cxnLst/>
              <a:rect l="l" t="t" r="r" b="b"/>
              <a:pathLst>
                <a:path w="5567649" h="4677678">
                  <a:moveTo>
                    <a:pt x="0" y="0"/>
                  </a:moveTo>
                  <a:lnTo>
                    <a:pt x="5567649" y="0"/>
                  </a:lnTo>
                  <a:lnTo>
                    <a:pt x="5567649" y="4677678"/>
                  </a:lnTo>
                  <a:lnTo>
                    <a:pt x="0" y="4677678"/>
                  </a:lnTo>
                  <a:lnTo>
                    <a:pt x="0" y="0"/>
                  </a:lnTo>
                  <a:close/>
                </a:path>
              </a:pathLst>
            </a:custGeom>
            <a:blipFill>
              <a:blip r:embed="rId5"/>
              <a:stretch>
                <a:fillRect l="-39483" t="-36022"/>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0" y="4850887"/>
              <a:ext cx="5567649" cy="1795364"/>
            </a:xfrm>
            <a:prstGeom prst="rect">
              <a:avLst/>
            </a:prstGeom>
          </p:spPr>
          <p:txBody>
            <a:bodyPr lIns="0" tIns="0" rIns="0" bIns="0" rtlCol="0" anchor="t">
              <a:spAutoFit/>
            </a:bodyPr>
            <a:lstStyle/>
            <a:p>
              <a:pPr algn="ctr" defTabSz="609630">
                <a:lnSpc>
                  <a:spcPts val="971"/>
                </a:lnSpc>
                <a:spcBef>
                  <a:spcPct val="0"/>
                </a:spcBef>
              </a:pPr>
              <a:r>
                <a:rPr lang="en-US" sz="859" b="1">
                  <a:solidFill>
                    <a:srgbClr val="000000"/>
                  </a:solidFill>
                  <a:latin typeface="Montserrat Bold"/>
                  <a:ea typeface="Montserrat Bold"/>
                  <a:cs typeface="Montserrat Bold"/>
                  <a:sym typeface="Montserrat Bold"/>
                </a:rPr>
                <a:t>NativeAmerica.Travel</a:t>
              </a:r>
            </a:p>
            <a:p>
              <a:pPr algn="ctr" defTabSz="609630">
                <a:lnSpc>
                  <a:spcPts val="971"/>
                </a:lnSpc>
                <a:spcBef>
                  <a:spcPct val="0"/>
                </a:spcBef>
              </a:pPr>
              <a:r>
                <a:rPr lang="en-US" sz="859">
                  <a:solidFill>
                    <a:srgbClr val="000000"/>
                  </a:solidFill>
                  <a:latin typeface="Montserrat"/>
                  <a:ea typeface="Montserrat"/>
                  <a:cs typeface="Montserrat"/>
                  <a:sym typeface="Montserrat"/>
                </a:rPr>
                <a:t>Promoting and support tourism experiences related to Native American, Alaska Native, and Native Hawaiian cultures. The site serves as a resource for travelers interested in learning more about Indigenous communities, their cultures, history, and the unique destinations they offer.</a:t>
              </a:r>
            </a:p>
          </p:txBody>
        </p:sp>
        <p:sp>
          <p:nvSpPr>
            <p:cNvPr id="13" name="TextBox 13"/>
            <p:cNvSpPr txBox="1"/>
            <p:nvPr/>
          </p:nvSpPr>
          <p:spPr>
            <a:xfrm>
              <a:off x="1325682" y="7823775"/>
              <a:ext cx="2916287" cy="256480"/>
            </a:xfrm>
            <a:prstGeom prst="rect">
              <a:avLst/>
            </a:prstGeom>
          </p:spPr>
          <p:txBody>
            <a:bodyPr lIns="0" tIns="0" rIns="0" bIns="0" rtlCol="0" anchor="t">
              <a:spAutoFit/>
            </a:bodyPr>
            <a:lstStyle/>
            <a:p>
              <a:pPr algn="ctr" defTabSz="609630">
                <a:lnSpc>
                  <a:spcPts val="953"/>
                </a:lnSpc>
                <a:spcBef>
                  <a:spcPct val="0"/>
                </a:spcBef>
              </a:pPr>
              <a:r>
                <a:rPr lang="en-US" sz="843">
                  <a:solidFill>
                    <a:srgbClr val="000000"/>
                  </a:solidFill>
                  <a:latin typeface="Montserrat"/>
                  <a:ea typeface="Montserrat"/>
                  <a:cs typeface="Montserrat"/>
                  <a:sym typeface="Montserrat"/>
                </a:rPr>
                <a:t>www.NativeAmerica.Travel</a:t>
              </a:r>
            </a:p>
          </p:txBody>
        </p:sp>
        <p:sp>
          <p:nvSpPr>
            <p:cNvPr id="14" name="Freeform 14"/>
            <p:cNvSpPr/>
            <p:nvPr/>
          </p:nvSpPr>
          <p:spPr>
            <a:xfrm>
              <a:off x="0" y="3222620"/>
              <a:ext cx="1455058" cy="1455058"/>
            </a:xfrm>
            <a:custGeom>
              <a:avLst/>
              <a:gdLst/>
              <a:ahLst/>
              <a:cxnLst/>
              <a:rect l="l" t="t" r="r" b="b"/>
              <a:pathLst>
                <a:path w="1455058" h="1455058">
                  <a:moveTo>
                    <a:pt x="0" y="0"/>
                  </a:moveTo>
                  <a:lnTo>
                    <a:pt x="1455058" y="0"/>
                  </a:lnTo>
                  <a:lnTo>
                    <a:pt x="1455058" y="1455058"/>
                  </a:lnTo>
                  <a:lnTo>
                    <a:pt x="0" y="145505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grpSp>
        <p:nvGrpSpPr>
          <p:cNvPr id="15" name="Group 15"/>
          <p:cNvGrpSpPr/>
          <p:nvPr/>
        </p:nvGrpSpPr>
        <p:grpSpPr>
          <a:xfrm>
            <a:off x="787400" y="1415091"/>
            <a:ext cx="3356693" cy="4305300"/>
            <a:chOff x="0" y="0"/>
            <a:chExt cx="6713386" cy="8610600"/>
          </a:xfrm>
        </p:grpSpPr>
        <p:grpSp>
          <p:nvGrpSpPr>
            <p:cNvPr id="16" name="Group 16"/>
            <p:cNvGrpSpPr/>
            <p:nvPr/>
          </p:nvGrpSpPr>
          <p:grpSpPr>
            <a:xfrm>
              <a:off x="0" y="0"/>
              <a:ext cx="6713386" cy="8610600"/>
              <a:chOff x="0" y="0"/>
              <a:chExt cx="1326101" cy="1700859"/>
            </a:xfrm>
          </p:grpSpPr>
          <p:sp>
            <p:nvSpPr>
              <p:cNvPr id="17" name="Freeform 17"/>
              <p:cNvSpPr/>
              <p:nvPr/>
            </p:nvSpPr>
            <p:spPr>
              <a:xfrm>
                <a:off x="0" y="0"/>
                <a:ext cx="1326101" cy="1700859"/>
              </a:xfrm>
              <a:custGeom>
                <a:avLst/>
                <a:gdLst/>
                <a:ahLst/>
                <a:cxnLst/>
                <a:rect l="l" t="t" r="r" b="b"/>
                <a:pathLst>
                  <a:path w="1326101" h="1700859">
                    <a:moveTo>
                      <a:pt x="0" y="0"/>
                    </a:moveTo>
                    <a:lnTo>
                      <a:pt x="1326101" y="0"/>
                    </a:lnTo>
                    <a:lnTo>
                      <a:pt x="1326101" y="1700859"/>
                    </a:lnTo>
                    <a:lnTo>
                      <a:pt x="0" y="1700859"/>
                    </a:lnTo>
                    <a:close/>
                  </a:path>
                </a:pathLst>
              </a:custGeom>
              <a:solidFill>
                <a:srgbClr val="FFFFFF"/>
              </a:solidFill>
            </p:spPr>
            <p:txBody>
              <a:bodyPr/>
              <a:lstStyle/>
              <a:p>
                <a:pPr defTabSz="609630"/>
                <a:endParaRPr lang="en-US" sz="1200">
                  <a:solidFill>
                    <a:prstClr val="black"/>
                  </a:solidFill>
                  <a:latin typeface="Calibri"/>
                </a:endParaRPr>
              </a:p>
            </p:txBody>
          </p:sp>
          <p:sp>
            <p:nvSpPr>
              <p:cNvPr id="18" name="TextBox 18"/>
              <p:cNvSpPr txBox="1"/>
              <p:nvPr/>
            </p:nvSpPr>
            <p:spPr>
              <a:xfrm>
                <a:off x="0" y="-38100"/>
                <a:ext cx="1326101" cy="1738959"/>
              </a:xfrm>
              <a:prstGeom prst="rect">
                <a:avLst/>
              </a:prstGeom>
            </p:spPr>
            <p:txBody>
              <a:bodyPr lIns="33867" tIns="33867" rIns="33867" bIns="33867" rtlCol="0" anchor="ctr"/>
              <a:lstStyle/>
              <a:p>
                <a:pPr algn="ctr" defTabSz="609630">
                  <a:lnSpc>
                    <a:spcPts val="1960"/>
                  </a:lnSpc>
                </a:pPr>
                <a:endParaRPr sz="1200">
                  <a:solidFill>
                    <a:prstClr val="black"/>
                  </a:solidFill>
                  <a:latin typeface="Calibri"/>
                </a:endParaRPr>
              </a:p>
            </p:txBody>
          </p:sp>
        </p:grpSp>
        <p:sp>
          <p:nvSpPr>
            <p:cNvPr id="19" name="Freeform 19"/>
            <p:cNvSpPr/>
            <p:nvPr/>
          </p:nvSpPr>
          <p:spPr>
            <a:xfrm>
              <a:off x="234007" y="243219"/>
              <a:ext cx="6275163" cy="8149563"/>
            </a:xfrm>
            <a:custGeom>
              <a:avLst/>
              <a:gdLst/>
              <a:ahLst/>
              <a:cxnLst/>
              <a:rect l="l" t="t" r="r" b="b"/>
              <a:pathLst>
                <a:path w="6275163" h="8149563">
                  <a:moveTo>
                    <a:pt x="0" y="0"/>
                  </a:moveTo>
                  <a:lnTo>
                    <a:pt x="6275164" y="0"/>
                  </a:lnTo>
                  <a:lnTo>
                    <a:pt x="6275164" y="8149562"/>
                  </a:lnTo>
                  <a:lnTo>
                    <a:pt x="0" y="814956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grpSp>
      <p:grpSp>
        <p:nvGrpSpPr>
          <p:cNvPr id="20" name="Group 20"/>
          <p:cNvGrpSpPr/>
          <p:nvPr/>
        </p:nvGrpSpPr>
        <p:grpSpPr>
          <a:xfrm>
            <a:off x="4576834" y="1415091"/>
            <a:ext cx="3356693" cy="4305300"/>
            <a:chOff x="0" y="0"/>
            <a:chExt cx="6713386" cy="8610600"/>
          </a:xfrm>
        </p:grpSpPr>
        <p:grpSp>
          <p:nvGrpSpPr>
            <p:cNvPr id="21" name="Group 21"/>
            <p:cNvGrpSpPr/>
            <p:nvPr/>
          </p:nvGrpSpPr>
          <p:grpSpPr>
            <a:xfrm>
              <a:off x="0" y="0"/>
              <a:ext cx="6713386" cy="8610600"/>
              <a:chOff x="0" y="0"/>
              <a:chExt cx="1326101" cy="1700859"/>
            </a:xfrm>
          </p:grpSpPr>
          <p:sp>
            <p:nvSpPr>
              <p:cNvPr id="22" name="Freeform 22"/>
              <p:cNvSpPr/>
              <p:nvPr/>
            </p:nvSpPr>
            <p:spPr>
              <a:xfrm>
                <a:off x="0" y="0"/>
                <a:ext cx="1326101" cy="1700859"/>
              </a:xfrm>
              <a:custGeom>
                <a:avLst/>
                <a:gdLst/>
                <a:ahLst/>
                <a:cxnLst/>
                <a:rect l="l" t="t" r="r" b="b"/>
                <a:pathLst>
                  <a:path w="1326101" h="1700859">
                    <a:moveTo>
                      <a:pt x="0" y="0"/>
                    </a:moveTo>
                    <a:lnTo>
                      <a:pt x="1326101" y="0"/>
                    </a:lnTo>
                    <a:lnTo>
                      <a:pt x="1326101" y="1700859"/>
                    </a:lnTo>
                    <a:lnTo>
                      <a:pt x="0" y="1700859"/>
                    </a:lnTo>
                    <a:close/>
                  </a:path>
                </a:pathLst>
              </a:custGeom>
              <a:solidFill>
                <a:srgbClr val="FFFFFF"/>
              </a:solidFill>
            </p:spPr>
            <p:txBody>
              <a:bodyPr/>
              <a:lstStyle/>
              <a:p>
                <a:pPr defTabSz="609630"/>
                <a:endParaRPr lang="en-US" sz="1200">
                  <a:solidFill>
                    <a:prstClr val="black"/>
                  </a:solidFill>
                  <a:latin typeface="Calibri"/>
                </a:endParaRPr>
              </a:p>
            </p:txBody>
          </p:sp>
          <p:sp>
            <p:nvSpPr>
              <p:cNvPr id="23" name="TextBox 23"/>
              <p:cNvSpPr txBox="1"/>
              <p:nvPr/>
            </p:nvSpPr>
            <p:spPr>
              <a:xfrm>
                <a:off x="0" y="-38100"/>
                <a:ext cx="1326101" cy="1738959"/>
              </a:xfrm>
              <a:prstGeom prst="rect">
                <a:avLst/>
              </a:prstGeom>
            </p:spPr>
            <p:txBody>
              <a:bodyPr lIns="33867" tIns="33867" rIns="33867" bIns="33867" rtlCol="0" anchor="ctr"/>
              <a:lstStyle/>
              <a:p>
                <a:pPr algn="ctr" defTabSz="609630">
                  <a:lnSpc>
                    <a:spcPts val="1960"/>
                  </a:lnSpc>
                </a:pPr>
                <a:endParaRPr sz="1200">
                  <a:solidFill>
                    <a:prstClr val="black"/>
                  </a:solidFill>
                  <a:latin typeface="Calibri"/>
                </a:endParaRPr>
              </a:p>
            </p:txBody>
          </p:sp>
        </p:grpSp>
        <p:sp>
          <p:nvSpPr>
            <p:cNvPr id="24" name="Freeform 24"/>
            <p:cNvSpPr/>
            <p:nvPr/>
          </p:nvSpPr>
          <p:spPr>
            <a:xfrm>
              <a:off x="216155" y="243219"/>
              <a:ext cx="6281076" cy="8149563"/>
            </a:xfrm>
            <a:custGeom>
              <a:avLst/>
              <a:gdLst/>
              <a:ahLst/>
              <a:cxnLst/>
              <a:rect l="l" t="t" r="r" b="b"/>
              <a:pathLst>
                <a:path w="6281076" h="8149563">
                  <a:moveTo>
                    <a:pt x="0" y="0"/>
                  </a:moveTo>
                  <a:lnTo>
                    <a:pt x="6281076" y="0"/>
                  </a:lnTo>
                  <a:lnTo>
                    <a:pt x="6281076" y="8149562"/>
                  </a:lnTo>
                  <a:lnTo>
                    <a:pt x="0" y="8149562"/>
                  </a:lnTo>
                  <a:lnTo>
                    <a:pt x="0" y="0"/>
                  </a:lnTo>
                  <a:close/>
                </a:path>
              </a:pathLst>
            </a:custGeom>
            <a:blipFill>
              <a:blip r:embed="rId8"/>
              <a:stretch>
                <a:fillRect l="-978" t="-879" r="-1141" b="-1005"/>
              </a:stretch>
            </a:blipFill>
          </p:spPr>
          <p:txBody>
            <a:bodyPr/>
            <a:lstStyle/>
            <a:p>
              <a:pPr defTabSz="609630"/>
              <a:endParaRPr lang="en-US" sz="1200">
                <a:solidFill>
                  <a:prstClr val="black"/>
                </a:solidFill>
                <a:latin typeface="Calibri"/>
              </a:endParaRPr>
            </a:p>
          </p:txBody>
        </p:sp>
      </p:grpSp>
      <p:sp>
        <p:nvSpPr>
          <p:cNvPr id="25" name="Freeform 25"/>
          <p:cNvSpPr/>
          <p:nvPr/>
        </p:nvSpPr>
        <p:spPr>
          <a:xfrm>
            <a:off x="5420718" y="6085183"/>
            <a:ext cx="3884011" cy="634649"/>
          </a:xfrm>
          <a:custGeom>
            <a:avLst/>
            <a:gdLst/>
            <a:ahLst/>
            <a:cxnLst/>
            <a:rect l="l" t="t" r="r" b="b"/>
            <a:pathLst>
              <a:path w="5826016" h="951973">
                <a:moveTo>
                  <a:pt x="0" y="0"/>
                </a:moveTo>
                <a:lnTo>
                  <a:pt x="5826016" y="0"/>
                </a:lnTo>
                <a:lnTo>
                  <a:pt x="5826016" y="951973"/>
                </a:lnTo>
                <a:lnTo>
                  <a:pt x="0" y="951973"/>
                </a:lnTo>
                <a:lnTo>
                  <a:pt x="0" y="0"/>
                </a:lnTo>
                <a:close/>
              </a:path>
            </a:pathLst>
          </a:custGeom>
          <a:blipFill>
            <a:blip r:embed="rId9"/>
            <a:stretch>
              <a:fillRect b="-24982"/>
            </a:stretch>
          </a:blipFill>
        </p:spPr>
        <p:txBody>
          <a:bodyPr/>
          <a:lstStyle/>
          <a:p>
            <a:pPr defTabSz="609630"/>
            <a:endParaRPr lang="en-US" sz="1200">
              <a:solidFill>
                <a:prstClr val="black"/>
              </a:solidFill>
              <a:latin typeface="Calibri"/>
            </a:endParaRPr>
          </a:p>
        </p:txBody>
      </p:sp>
      <p:sp>
        <p:nvSpPr>
          <p:cNvPr id="26" name="Freeform 26"/>
          <p:cNvSpPr/>
          <p:nvPr/>
        </p:nvSpPr>
        <p:spPr>
          <a:xfrm>
            <a:off x="2896042" y="5988976"/>
            <a:ext cx="2104262" cy="707558"/>
          </a:xfrm>
          <a:custGeom>
            <a:avLst/>
            <a:gdLst/>
            <a:ahLst/>
            <a:cxnLst/>
            <a:rect l="l" t="t" r="r" b="b"/>
            <a:pathLst>
              <a:path w="3156393" h="1061337">
                <a:moveTo>
                  <a:pt x="0" y="0"/>
                </a:moveTo>
                <a:lnTo>
                  <a:pt x="3156393" y="0"/>
                </a:lnTo>
                <a:lnTo>
                  <a:pt x="3156393" y="1061337"/>
                </a:lnTo>
                <a:lnTo>
                  <a:pt x="0" y="1061337"/>
                </a:lnTo>
                <a:lnTo>
                  <a:pt x="0" y="0"/>
                </a:lnTo>
                <a:close/>
              </a:path>
            </a:pathLst>
          </a:custGeom>
          <a:blipFill>
            <a:blip r:embed="rId10"/>
            <a:stretch>
              <a:fillRect t="-557" b="-557"/>
            </a:stretch>
          </a:blipFill>
        </p:spPr>
        <p:txBody>
          <a:bodyPr/>
          <a:lstStyle/>
          <a:p>
            <a:pPr defTabSz="609630"/>
            <a:endParaRPr lang="en-US" sz="1200">
              <a:solidFill>
                <a:prstClr val="black"/>
              </a:solidFill>
              <a:latin typeface="Calibri"/>
            </a:endParaRPr>
          </a:p>
        </p:txBody>
      </p:sp>
      <p:sp>
        <p:nvSpPr>
          <p:cNvPr id="27" name="TextBox 27"/>
          <p:cNvSpPr txBox="1"/>
          <p:nvPr/>
        </p:nvSpPr>
        <p:spPr>
          <a:xfrm>
            <a:off x="144308" y="615412"/>
            <a:ext cx="11912157" cy="551433"/>
          </a:xfrm>
          <a:prstGeom prst="rect">
            <a:avLst/>
          </a:prstGeom>
        </p:spPr>
        <p:txBody>
          <a:bodyPr lIns="0" tIns="0" rIns="0" bIns="0" rtlCol="0" anchor="t">
            <a:spAutoFit/>
          </a:bodyPr>
          <a:lstStyle/>
          <a:p>
            <a:pPr algn="ctr" defTabSz="609630">
              <a:lnSpc>
                <a:spcPts val="4288"/>
              </a:lnSpc>
            </a:pPr>
            <a:r>
              <a:rPr lang="en-US" sz="4246" b="1">
                <a:solidFill>
                  <a:srgbClr val="2A2627"/>
                </a:solidFill>
                <a:latin typeface="Montserrat Ultra-Bold"/>
                <a:ea typeface="Montserrat Ultra-Bold"/>
                <a:cs typeface="Montserrat Ultra-Bold"/>
                <a:sym typeface="Montserrat Ultra-Bold"/>
              </a:rPr>
              <a:t>RESOURCES &amp; OPPORTUNITIES</a:t>
            </a:r>
          </a:p>
        </p:txBody>
      </p:sp>
    </p:spTree>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515192"/>
            <a:ext cx="12192000" cy="3705870"/>
          </a:xfrm>
          <a:custGeom>
            <a:avLst/>
            <a:gdLst/>
            <a:ahLst/>
            <a:cxnLst/>
            <a:rect l="l" t="t" r="r" b="b"/>
            <a:pathLst>
              <a:path w="18288000" h="5558805">
                <a:moveTo>
                  <a:pt x="18288000" y="5558804"/>
                </a:moveTo>
                <a:lnTo>
                  <a:pt x="0" y="5558804"/>
                </a:lnTo>
                <a:lnTo>
                  <a:pt x="0" y="0"/>
                </a:lnTo>
                <a:lnTo>
                  <a:pt x="18288000" y="0"/>
                </a:lnTo>
                <a:lnTo>
                  <a:pt x="18288000" y="5558804"/>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8366268" y="1415091"/>
            <a:ext cx="3356693" cy="4305300"/>
            <a:chOff x="0" y="0"/>
            <a:chExt cx="1326101" cy="1700859"/>
          </a:xfrm>
        </p:grpSpPr>
        <p:sp>
          <p:nvSpPr>
            <p:cNvPr id="4" name="Freeform 4"/>
            <p:cNvSpPr/>
            <p:nvPr/>
          </p:nvSpPr>
          <p:spPr>
            <a:xfrm>
              <a:off x="0" y="0"/>
              <a:ext cx="1326101" cy="1700859"/>
            </a:xfrm>
            <a:custGeom>
              <a:avLst/>
              <a:gdLst/>
              <a:ahLst/>
              <a:cxnLst/>
              <a:rect l="l" t="t" r="r" b="b"/>
              <a:pathLst>
                <a:path w="1326101" h="1700859">
                  <a:moveTo>
                    <a:pt x="0" y="0"/>
                  </a:moveTo>
                  <a:lnTo>
                    <a:pt x="1326101" y="0"/>
                  </a:lnTo>
                  <a:lnTo>
                    <a:pt x="1326101" y="1700859"/>
                  </a:lnTo>
                  <a:lnTo>
                    <a:pt x="0" y="1700859"/>
                  </a:lnTo>
                  <a:close/>
                </a:path>
              </a:pathLst>
            </a:custGeom>
            <a:solidFill>
              <a:srgbClr val="FFFFFF"/>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1326101" cy="1738959"/>
            </a:xfrm>
            <a:prstGeom prst="rect">
              <a:avLst/>
            </a:prstGeom>
          </p:spPr>
          <p:txBody>
            <a:bodyPr lIns="33867" tIns="33867" rIns="33867" bIns="33867" rtlCol="0" anchor="ctr"/>
            <a:lstStyle/>
            <a:p>
              <a:pPr algn="ctr" defTabSz="609630">
                <a:lnSpc>
                  <a:spcPts val="1960"/>
                </a:lnSpc>
              </a:pPr>
              <a:endParaRPr sz="1200">
                <a:solidFill>
                  <a:prstClr val="black"/>
                </a:solidFill>
                <a:latin typeface="Calibri"/>
              </a:endParaRPr>
            </a:p>
          </p:txBody>
        </p:sp>
      </p:grpSp>
      <p:grpSp>
        <p:nvGrpSpPr>
          <p:cNvPr id="6" name="Group 6"/>
          <p:cNvGrpSpPr/>
          <p:nvPr/>
        </p:nvGrpSpPr>
        <p:grpSpPr>
          <a:xfrm>
            <a:off x="787400" y="1415091"/>
            <a:ext cx="3356693" cy="4305300"/>
            <a:chOff x="0" y="0"/>
            <a:chExt cx="1326101" cy="1700859"/>
          </a:xfrm>
        </p:grpSpPr>
        <p:sp>
          <p:nvSpPr>
            <p:cNvPr id="7" name="Freeform 7"/>
            <p:cNvSpPr/>
            <p:nvPr/>
          </p:nvSpPr>
          <p:spPr>
            <a:xfrm>
              <a:off x="0" y="0"/>
              <a:ext cx="1326101" cy="1700859"/>
            </a:xfrm>
            <a:custGeom>
              <a:avLst/>
              <a:gdLst/>
              <a:ahLst/>
              <a:cxnLst/>
              <a:rect l="l" t="t" r="r" b="b"/>
              <a:pathLst>
                <a:path w="1326101" h="1700859">
                  <a:moveTo>
                    <a:pt x="0" y="0"/>
                  </a:moveTo>
                  <a:lnTo>
                    <a:pt x="1326101" y="0"/>
                  </a:lnTo>
                  <a:lnTo>
                    <a:pt x="1326101" y="1700859"/>
                  </a:lnTo>
                  <a:lnTo>
                    <a:pt x="0" y="1700859"/>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0" y="-38100"/>
              <a:ext cx="1326101" cy="1738959"/>
            </a:xfrm>
            <a:prstGeom prst="rect">
              <a:avLst/>
            </a:prstGeom>
          </p:spPr>
          <p:txBody>
            <a:bodyPr lIns="33867" tIns="33867" rIns="33867" bIns="33867" rtlCol="0" anchor="ctr"/>
            <a:lstStyle/>
            <a:p>
              <a:pPr algn="ctr" defTabSz="609630">
                <a:lnSpc>
                  <a:spcPts val="1960"/>
                </a:lnSpc>
              </a:pPr>
              <a:endParaRPr sz="1200">
                <a:solidFill>
                  <a:prstClr val="black"/>
                </a:solidFill>
                <a:latin typeface="Calibri"/>
              </a:endParaRPr>
            </a:p>
          </p:txBody>
        </p:sp>
      </p:grpSp>
      <p:grpSp>
        <p:nvGrpSpPr>
          <p:cNvPr id="9" name="Group 9"/>
          <p:cNvGrpSpPr/>
          <p:nvPr/>
        </p:nvGrpSpPr>
        <p:grpSpPr>
          <a:xfrm>
            <a:off x="4576834" y="1415091"/>
            <a:ext cx="3356693" cy="4305300"/>
            <a:chOff x="0" y="0"/>
            <a:chExt cx="1326101" cy="1700859"/>
          </a:xfrm>
        </p:grpSpPr>
        <p:sp>
          <p:nvSpPr>
            <p:cNvPr id="10" name="Freeform 10"/>
            <p:cNvSpPr/>
            <p:nvPr/>
          </p:nvSpPr>
          <p:spPr>
            <a:xfrm>
              <a:off x="0" y="0"/>
              <a:ext cx="1326101" cy="1700859"/>
            </a:xfrm>
            <a:custGeom>
              <a:avLst/>
              <a:gdLst/>
              <a:ahLst/>
              <a:cxnLst/>
              <a:rect l="l" t="t" r="r" b="b"/>
              <a:pathLst>
                <a:path w="1326101" h="1700859">
                  <a:moveTo>
                    <a:pt x="0" y="0"/>
                  </a:moveTo>
                  <a:lnTo>
                    <a:pt x="1326101" y="0"/>
                  </a:lnTo>
                  <a:lnTo>
                    <a:pt x="1326101" y="1700859"/>
                  </a:lnTo>
                  <a:lnTo>
                    <a:pt x="0" y="1700859"/>
                  </a:lnTo>
                  <a:close/>
                </a:path>
              </a:pathLst>
            </a:custGeom>
            <a:solidFill>
              <a:srgbClr val="FFFFFF"/>
            </a:solidFill>
          </p:spPr>
          <p:txBody>
            <a:bodyPr/>
            <a:lstStyle/>
            <a:p>
              <a:pPr defTabSz="609630"/>
              <a:endParaRPr lang="en-US" sz="1200">
                <a:solidFill>
                  <a:prstClr val="black"/>
                </a:solidFill>
                <a:latin typeface="Calibri"/>
              </a:endParaRPr>
            </a:p>
          </p:txBody>
        </p:sp>
        <p:sp>
          <p:nvSpPr>
            <p:cNvPr id="11" name="TextBox 11"/>
            <p:cNvSpPr txBox="1"/>
            <p:nvPr/>
          </p:nvSpPr>
          <p:spPr>
            <a:xfrm>
              <a:off x="0" y="-38100"/>
              <a:ext cx="1326101" cy="1738959"/>
            </a:xfrm>
            <a:prstGeom prst="rect">
              <a:avLst/>
            </a:prstGeom>
          </p:spPr>
          <p:txBody>
            <a:bodyPr lIns="33867" tIns="33867" rIns="33867" bIns="33867" rtlCol="0" anchor="ctr"/>
            <a:lstStyle/>
            <a:p>
              <a:pPr algn="ctr" defTabSz="609630">
                <a:lnSpc>
                  <a:spcPts val="1960"/>
                </a:lnSpc>
              </a:pPr>
              <a:endParaRPr sz="1200">
                <a:solidFill>
                  <a:prstClr val="black"/>
                </a:solidFill>
                <a:latin typeface="Calibri"/>
              </a:endParaRPr>
            </a:p>
          </p:txBody>
        </p:sp>
      </p:grpSp>
      <p:sp>
        <p:nvSpPr>
          <p:cNvPr id="12" name="Freeform 12"/>
          <p:cNvSpPr/>
          <p:nvPr/>
        </p:nvSpPr>
        <p:spPr>
          <a:xfrm>
            <a:off x="8529095" y="1520509"/>
            <a:ext cx="3031040" cy="4082415"/>
          </a:xfrm>
          <a:custGeom>
            <a:avLst/>
            <a:gdLst/>
            <a:ahLst/>
            <a:cxnLst/>
            <a:rect l="l" t="t" r="r" b="b"/>
            <a:pathLst>
              <a:path w="4546560" h="6123623">
                <a:moveTo>
                  <a:pt x="0" y="0"/>
                </a:moveTo>
                <a:lnTo>
                  <a:pt x="4546559" y="0"/>
                </a:lnTo>
                <a:lnTo>
                  <a:pt x="4546559" y="6123623"/>
                </a:lnTo>
                <a:lnTo>
                  <a:pt x="0" y="612362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13" name="Group 13"/>
          <p:cNvGrpSpPr/>
          <p:nvPr/>
        </p:nvGrpSpPr>
        <p:grpSpPr>
          <a:xfrm>
            <a:off x="4576834" y="1409065"/>
            <a:ext cx="3356693" cy="4305300"/>
            <a:chOff x="0" y="0"/>
            <a:chExt cx="1326101" cy="1700859"/>
          </a:xfrm>
        </p:grpSpPr>
        <p:sp>
          <p:nvSpPr>
            <p:cNvPr id="14" name="Freeform 14"/>
            <p:cNvSpPr/>
            <p:nvPr/>
          </p:nvSpPr>
          <p:spPr>
            <a:xfrm>
              <a:off x="0" y="0"/>
              <a:ext cx="1326101" cy="1700859"/>
            </a:xfrm>
            <a:custGeom>
              <a:avLst/>
              <a:gdLst/>
              <a:ahLst/>
              <a:cxnLst/>
              <a:rect l="l" t="t" r="r" b="b"/>
              <a:pathLst>
                <a:path w="1326101" h="1700859">
                  <a:moveTo>
                    <a:pt x="0" y="0"/>
                  </a:moveTo>
                  <a:lnTo>
                    <a:pt x="1326101" y="0"/>
                  </a:lnTo>
                  <a:lnTo>
                    <a:pt x="1326101" y="1700859"/>
                  </a:lnTo>
                  <a:lnTo>
                    <a:pt x="0" y="1700859"/>
                  </a:lnTo>
                  <a:close/>
                </a:path>
              </a:pathLst>
            </a:custGeom>
            <a:solidFill>
              <a:srgbClr val="FFFFFF"/>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1326101" cy="1738959"/>
            </a:xfrm>
            <a:prstGeom prst="rect">
              <a:avLst/>
            </a:prstGeom>
          </p:spPr>
          <p:txBody>
            <a:bodyPr lIns="33867" tIns="33867" rIns="33867" bIns="33867" rtlCol="0" anchor="ctr"/>
            <a:lstStyle/>
            <a:p>
              <a:pPr algn="ctr" defTabSz="609630">
                <a:lnSpc>
                  <a:spcPts val="1960"/>
                </a:lnSpc>
              </a:pPr>
              <a:endParaRPr sz="1200">
                <a:solidFill>
                  <a:prstClr val="black"/>
                </a:solidFill>
                <a:latin typeface="Calibri"/>
              </a:endParaRPr>
            </a:p>
          </p:txBody>
        </p:sp>
      </p:grpSp>
      <p:sp>
        <p:nvSpPr>
          <p:cNvPr id="16" name="Freeform 16"/>
          <p:cNvSpPr/>
          <p:nvPr/>
        </p:nvSpPr>
        <p:spPr>
          <a:xfrm>
            <a:off x="5420718" y="6085183"/>
            <a:ext cx="3884011" cy="634649"/>
          </a:xfrm>
          <a:custGeom>
            <a:avLst/>
            <a:gdLst/>
            <a:ahLst/>
            <a:cxnLst/>
            <a:rect l="l" t="t" r="r" b="b"/>
            <a:pathLst>
              <a:path w="5826016" h="951973">
                <a:moveTo>
                  <a:pt x="0" y="0"/>
                </a:moveTo>
                <a:lnTo>
                  <a:pt x="5826016" y="0"/>
                </a:lnTo>
                <a:lnTo>
                  <a:pt x="5826016" y="951973"/>
                </a:lnTo>
                <a:lnTo>
                  <a:pt x="0" y="951973"/>
                </a:lnTo>
                <a:lnTo>
                  <a:pt x="0" y="0"/>
                </a:lnTo>
                <a:close/>
              </a:path>
            </a:pathLst>
          </a:custGeom>
          <a:blipFill>
            <a:blip r:embed="rId5"/>
            <a:stretch>
              <a:fillRect b="-24982"/>
            </a:stretch>
          </a:blipFill>
        </p:spPr>
        <p:txBody>
          <a:bodyPr/>
          <a:lstStyle/>
          <a:p>
            <a:pPr defTabSz="609630"/>
            <a:endParaRPr lang="en-US" sz="1200">
              <a:solidFill>
                <a:prstClr val="black"/>
              </a:solidFill>
              <a:latin typeface="Calibri"/>
            </a:endParaRPr>
          </a:p>
        </p:txBody>
      </p:sp>
      <p:sp>
        <p:nvSpPr>
          <p:cNvPr id="17" name="Freeform 17"/>
          <p:cNvSpPr/>
          <p:nvPr/>
        </p:nvSpPr>
        <p:spPr>
          <a:xfrm>
            <a:off x="2896042" y="5988976"/>
            <a:ext cx="2104262" cy="707558"/>
          </a:xfrm>
          <a:custGeom>
            <a:avLst/>
            <a:gdLst/>
            <a:ahLst/>
            <a:cxnLst/>
            <a:rect l="l" t="t" r="r" b="b"/>
            <a:pathLst>
              <a:path w="3156393" h="1061337">
                <a:moveTo>
                  <a:pt x="0" y="0"/>
                </a:moveTo>
                <a:lnTo>
                  <a:pt x="3156393" y="0"/>
                </a:lnTo>
                <a:lnTo>
                  <a:pt x="3156393" y="1061337"/>
                </a:lnTo>
                <a:lnTo>
                  <a:pt x="0" y="1061337"/>
                </a:lnTo>
                <a:lnTo>
                  <a:pt x="0" y="0"/>
                </a:lnTo>
                <a:close/>
              </a:path>
            </a:pathLst>
          </a:custGeom>
          <a:blipFill>
            <a:blip r:embed="rId6"/>
            <a:stretch>
              <a:fillRect t="-557" b="-557"/>
            </a:stretch>
          </a:blipFill>
        </p:spPr>
        <p:txBody>
          <a:bodyPr/>
          <a:lstStyle/>
          <a:p>
            <a:pPr defTabSz="609630"/>
            <a:endParaRPr lang="en-US" sz="1200">
              <a:solidFill>
                <a:prstClr val="black"/>
              </a:solidFill>
              <a:latin typeface="Calibri"/>
            </a:endParaRPr>
          </a:p>
        </p:txBody>
      </p:sp>
      <p:sp>
        <p:nvSpPr>
          <p:cNvPr id="18" name="Freeform 18"/>
          <p:cNvSpPr/>
          <p:nvPr/>
        </p:nvSpPr>
        <p:spPr>
          <a:xfrm>
            <a:off x="4656183" y="1497841"/>
            <a:ext cx="3197995" cy="4139800"/>
          </a:xfrm>
          <a:custGeom>
            <a:avLst/>
            <a:gdLst/>
            <a:ahLst/>
            <a:cxnLst/>
            <a:rect l="l" t="t" r="r" b="b"/>
            <a:pathLst>
              <a:path w="4796993" h="6209700">
                <a:moveTo>
                  <a:pt x="0" y="0"/>
                </a:moveTo>
                <a:lnTo>
                  <a:pt x="4796993" y="0"/>
                </a:lnTo>
                <a:lnTo>
                  <a:pt x="4796993" y="6209700"/>
                </a:lnTo>
                <a:lnTo>
                  <a:pt x="0" y="62097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828830" y="1469385"/>
            <a:ext cx="3273833" cy="4237972"/>
          </a:xfrm>
          <a:custGeom>
            <a:avLst/>
            <a:gdLst/>
            <a:ahLst/>
            <a:cxnLst/>
            <a:rect l="l" t="t" r="r" b="b"/>
            <a:pathLst>
              <a:path w="4910750" h="6356958">
                <a:moveTo>
                  <a:pt x="0" y="0"/>
                </a:moveTo>
                <a:lnTo>
                  <a:pt x="4910750" y="0"/>
                </a:lnTo>
                <a:lnTo>
                  <a:pt x="4910750" y="6356958"/>
                </a:lnTo>
                <a:lnTo>
                  <a:pt x="0" y="635695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20" name="TextBox 20"/>
          <p:cNvSpPr txBox="1"/>
          <p:nvPr/>
        </p:nvSpPr>
        <p:spPr>
          <a:xfrm>
            <a:off x="144308" y="615412"/>
            <a:ext cx="11912157" cy="551433"/>
          </a:xfrm>
          <a:prstGeom prst="rect">
            <a:avLst/>
          </a:prstGeom>
        </p:spPr>
        <p:txBody>
          <a:bodyPr lIns="0" tIns="0" rIns="0" bIns="0" rtlCol="0" anchor="t">
            <a:spAutoFit/>
          </a:bodyPr>
          <a:lstStyle/>
          <a:p>
            <a:pPr algn="ctr" defTabSz="609630">
              <a:lnSpc>
                <a:spcPts val="4288"/>
              </a:lnSpc>
            </a:pPr>
            <a:r>
              <a:rPr lang="en-US" sz="4246" b="1">
                <a:solidFill>
                  <a:srgbClr val="2A2627"/>
                </a:solidFill>
                <a:latin typeface="Montserrat Ultra-Bold"/>
                <a:ea typeface="Montserrat Ultra-Bold"/>
                <a:cs typeface="Montserrat Ultra-Bold"/>
                <a:sym typeface="Montserrat Ultra-Bold"/>
              </a:rPr>
              <a:t>RESOURCES &amp; OPPORTUNITIES</a:t>
            </a:r>
          </a:p>
        </p:txBody>
      </p:sp>
    </p:spTree>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6171" b="-2421"/>
            </a:stretch>
          </a:blipFill>
        </p:spPr>
        <p:txBody>
          <a:bodyPr/>
          <a:lstStyle/>
          <a:p>
            <a:pPr defTabSz="609630"/>
            <a:endParaRPr lang="en-US" sz="1200">
              <a:solidFill>
                <a:prstClr val="black"/>
              </a:solidFill>
              <a:latin typeface="Calibri"/>
            </a:endParaRPr>
          </a:p>
        </p:txBody>
      </p:sp>
      <p:sp>
        <p:nvSpPr>
          <p:cNvPr id="3" name="Freeform 3"/>
          <p:cNvSpPr/>
          <p:nvPr/>
        </p:nvSpPr>
        <p:spPr>
          <a:xfrm>
            <a:off x="3691867" y="1257778"/>
            <a:ext cx="4794472" cy="1300501"/>
          </a:xfrm>
          <a:custGeom>
            <a:avLst/>
            <a:gdLst/>
            <a:ahLst/>
            <a:cxnLst/>
            <a:rect l="l" t="t" r="r" b="b"/>
            <a:pathLst>
              <a:path w="7191708" h="1950751">
                <a:moveTo>
                  <a:pt x="0" y="0"/>
                </a:moveTo>
                <a:lnTo>
                  <a:pt x="7191708" y="0"/>
                </a:lnTo>
                <a:lnTo>
                  <a:pt x="7191708" y="1950751"/>
                </a:lnTo>
                <a:lnTo>
                  <a:pt x="0" y="1950751"/>
                </a:lnTo>
                <a:lnTo>
                  <a:pt x="0" y="0"/>
                </a:lnTo>
                <a:close/>
              </a:path>
            </a:pathLst>
          </a:custGeom>
          <a:blipFill>
            <a:blip r:embed="rId4"/>
            <a:stretch>
              <a:fillRect t="-8315" b="-8315"/>
            </a:stretch>
          </a:blipFill>
        </p:spPr>
        <p:txBody>
          <a:bodyPr/>
          <a:lstStyle/>
          <a:p>
            <a:pPr defTabSz="609630"/>
            <a:endParaRPr lang="en-US" sz="1200">
              <a:solidFill>
                <a:prstClr val="black"/>
              </a:solidFill>
              <a:latin typeface="Calibri"/>
            </a:endParaRPr>
          </a:p>
        </p:txBody>
      </p:sp>
      <p:sp>
        <p:nvSpPr>
          <p:cNvPr id="4" name="Freeform 4"/>
          <p:cNvSpPr/>
          <p:nvPr/>
        </p:nvSpPr>
        <p:spPr>
          <a:xfrm>
            <a:off x="203190" y="2779628"/>
            <a:ext cx="11771829" cy="2404059"/>
          </a:xfrm>
          <a:custGeom>
            <a:avLst/>
            <a:gdLst/>
            <a:ahLst/>
            <a:cxnLst/>
            <a:rect l="l" t="t" r="r" b="b"/>
            <a:pathLst>
              <a:path w="17657743" h="3606088">
                <a:moveTo>
                  <a:pt x="0" y="0"/>
                </a:moveTo>
                <a:lnTo>
                  <a:pt x="17657743" y="0"/>
                </a:lnTo>
                <a:lnTo>
                  <a:pt x="17657743" y="3606088"/>
                </a:lnTo>
                <a:lnTo>
                  <a:pt x="0" y="3606088"/>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V="1">
            <a:off x="0" y="5183687"/>
            <a:ext cx="12192000" cy="3705870"/>
          </a:xfrm>
          <a:custGeom>
            <a:avLst/>
            <a:gdLst/>
            <a:ahLst/>
            <a:cxnLst/>
            <a:rect l="l" t="t" r="r" b="b"/>
            <a:pathLst>
              <a:path w="18288000" h="5558805">
                <a:moveTo>
                  <a:pt x="0" y="5558804"/>
                </a:moveTo>
                <a:lnTo>
                  <a:pt x="18288000" y="5558804"/>
                </a:lnTo>
                <a:lnTo>
                  <a:pt x="18288000" y="0"/>
                </a:lnTo>
                <a:lnTo>
                  <a:pt x="0" y="0"/>
                </a:lnTo>
                <a:lnTo>
                  <a:pt x="0" y="5558804"/>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297171" y="5749297"/>
            <a:ext cx="9052663" cy="785215"/>
          </a:xfrm>
          <a:prstGeom prst="rect">
            <a:avLst/>
          </a:prstGeom>
        </p:spPr>
        <p:txBody>
          <a:bodyPr lIns="0" tIns="0" rIns="0" bIns="0" rtlCol="0" anchor="t">
            <a:spAutoFit/>
          </a:bodyPr>
          <a:lstStyle/>
          <a:p>
            <a:pPr algn="ctr" defTabSz="609630">
              <a:lnSpc>
                <a:spcPts val="3216"/>
              </a:lnSpc>
            </a:pPr>
            <a:r>
              <a:rPr lang="en-US" sz="2297" b="1" spc="409">
                <a:solidFill>
                  <a:srgbClr val="363334"/>
                </a:solidFill>
                <a:latin typeface="Montserrat Heavy"/>
                <a:ea typeface="Montserrat Heavy"/>
                <a:cs typeface="Montserrat Heavy"/>
                <a:sym typeface="Montserrat Heavy"/>
              </a:rPr>
              <a:t>SUPPORTING TOURISM AND HEALTHY LANDS</a:t>
            </a:r>
          </a:p>
          <a:p>
            <a:pPr algn="ctr" defTabSz="609630">
              <a:lnSpc>
                <a:spcPts val="3216"/>
              </a:lnSpc>
            </a:pPr>
            <a:r>
              <a:rPr lang="en-US" sz="2297" b="1" spc="409">
                <a:solidFill>
                  <a:srgbClr val="363334"/>
                </a:solidFill>
                <a:latin typeface="Montserrat Heavy"/>
                <a:ea typeface="Montserrat Heavy"/>
                <a:cs typeface="Montserrat Heavy"/>
                <a:sym typeface="Montserrat Heavy"/>
              </a:rPr>
              <a:t>IN NATIVE NATIONS AND COMMUNITIES.</a:t>
            </a: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9FF4422B-3957-49F0-B12A-7707DF78E0BD}"/>
              </a:ext>
            </a:extLst>
          </p:cNvPr>
          <p:cNvPicPr>
            <a:picLocks noChangeAspect="1"/>
          </p:cNvPicPr>
          <p:nvPr/>
        </p:nvPicPr>
        <p:blipFill>
          <a:blip r:embed="rId3"/>
          <a:stretch>
            <a:fillRect/>
          </a:stretch>
        </p:blipFill>
        <p:spPr>
          <a:xfrm>
            <a:off x="0" y="0"/>
            <a:ext cx="12387941" cy="7178856"/>
          </a:xfrm>
          <a:prstGeom prst="rect">
            <a:avLst/>
          </a:prstGeom>
        </p:spPr>
      </p:pic>
      <p:sp>
        <p:nvSpPr>
          <p:cNvPr id="2" name="Title 1">
            <a:extLst>
              <a:ext uri="{FF2B5EF4-FFF2-40B4-BE49-F238E27FC236}">
                <a16:creationId xmlns:a16="http://schemas.microsoft.com/office/drawing/2014/main" id="{D49F35B1-9866-4A64-A915-2D1E6B7DE825}"/>
              </a:ext>
            </a:extLst>
          </p:cNvPr>
          <p:cNvSpPr>
            <a:spLocks noGrp="1"/>
          </p:cNvSpPr>
          <p:nvPr>
            <p:ph type="ctrTitle"/>
          </p:nvPr>
        </p:nvSpPr>
        <p:spPr>
          <a:xfrm>
            <a:off x="802640" y="454589"/>
            <a:ext cx="10414000" cy="683331"/>
          </a:xfrm>
        </p:spPr>
        <p:txBody>
          <a:bodyPr>
            <a:normAutofit fontScale="90000"/>
          </a:bodyPr>
          <a:lstStyle/>
          <a:p>
            <a:r>
              <a:rPr lang="en-US" b="1" dirty="0">
                <a:solidFill>
                  <a:schemeClr val="bg1"/>
                </a:solidFill>
              </a:rPr>
              <a:t> </a:t>
            </a:r>
            <a:r>
              <a:rPr lang="en-US" sz="4400" b="1" dirty="0">
                <a:solidFill>
                  <a:schemeClr val="bg1"/>
                </a:solidFill>
                <a:latin typeface="+mn-lt"/>
              </a:rPr>
              <a:t>Protecting Night Skies and Economic Benefits </a:t>
            </a:r>
          </a:p>
        </p:txBody>
      </p:sp>
      <p:sp>
        <p:nvSpPr>
          <p:cNvPr id="3" name="Subtitle 2">
            <a:extLst>
              <a:ext uri="{FF2B5EF4-FFF2-40B4-BE49-F238E27FC236}">
                <a16:creationId xmlns:a16="http://schemas.microsoft.com/office/drawing/2014/main" id="{B0EE57A2-D8B8-496C-B943-52309B47CDB3}"/>
              </a:ext>
            </a:extLst>
          </p:cNvPr>
          <p:cNvSpPr>
            <a:spLocks noGrp="1"/>
          </p:cNvSpPr>
          <p:nvPr>
            <p:ph type="subTitle" idx="1"/>
          </p:nvPr>
        </p:nvSpPr>
        <p:spPr>
          <a:xfrm>
            <a:off x="6335036" y="4632081"/>
            <a:ext cx="4505668" cy="1255119"/>
          </a:xfrm>
        </p:spPr>
        <p:txBody>
          <a:bodyPr>
            <a:normAutofit lnSpcReduction="10000"/>
          </a:bodyPr>
          <a:lstStyle/>
          <a:p>
            <a:pPr algn="l"/>
            <a:r>
              <a:rPr lang="en-US" dirty="0">
                <a:solidFill>
                  <a:schemeClr val="bg1"/>
                </a:solidFill>
              </a:rPr>
              <a:t>Gina Pearson</a:t>
            </a:r>
          </a:p>
          <a:p>
            <a:pPr algn="l"/>
            <a:r>
              <a:rPr lang="en-US" dirty="0">
                <a:solidFill>
                  <a:schemeClr val="bg1"/>
                </a:solidFill>
              </a:rPr>
              <a:t>Bureau of Land Management</a:t>
            </a:r>
          </a:p>
          <a:p>
            <a:pPr algn="l"/>
            <a:r>
              <a:rPr lang="en-US" dirty="0">
                <a:solidFill>
                  <a:schemeClr val="bg1"/>
                </a:solidFill>
              </a:rPr>
              <a:t>Taos Field Office, New Mexico  </a:t>
            </a:r>
          </a:p>
        </p:txBody>
      </p:sp>
      <p:pic>
        <p:nvPicPr>
          <p:cNvPr id="6" name="Picture 5">
            <a:extLst>
              <a:ext uri="{FF2B5EF4-FFF2-40B4-BE49-F238E27FC236}">
                <a16:creationId xmlns:a16="http://schemas.microsoft.com/office/drawing/2014/main" id="{7169EB69-20D9-4E92-D1E3-9E090EC057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40704" y="4708612"/>
            <a:ext cx="1177210" cy="1030058"/>
          </a:xfrm>
          <a:prstGeom prst="rect">
            <a:avLst/>
          </a:prstGeom>
        </p:spPr>
      </p:pic>
    </p:spTree>
    <p:extLst>
      <p:ext uri="{BB962C8B-B14F-4D97-AF65-F5344CB8AC3E}">
        <p14:creationId xmlns:p14="http://schemas.microsoft.com/office/powerpoint/2010/main" val="3558579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F5E7-7B0B-44DF-02BB-50E983A35209}"/>
              </a:ext>
            </a:extLst>
          </p:cNvPr>
          <p:cNvSpPr>
            <a:spLocks noGrp="1"/>
          </p:cNvSpPr>
          <p:nvPr>
            <p:ph type="title"/>
          </p:nvPr>
        </p:nvSpPr>
        <p:spPr>
          <a:xfrm>
            <a:off x="277405" y="448358"/>
            <a:ext cx="4449323" cy="1938076"/>
          </a:xfrm>
        </p:spPr>
        <p:txBody>
          <a:bodyPr>
            <a:normAutofit/>
          </a:bodyPr>
          <a:lstStyle/>
          <a:p>
            <a:r>
              <a:rPr lang="en-US" sz="2800" dirty="0"/>
              <a:t>Light Pollution: What is it and Why Should We Care?</a:t>
            </a:r>
          </a:p>
        </p:txBody>
      </p:sp>
      <p:sp>
        <p:nvSpPr>
          <p:cNvPr id="3" name="Content Placeholder 2">
            <a:extLst>
              <a:ext uri="{FF2B5EF4-FFF2-40B4-BE49-F238E27FC236}">
                <a16:creationId xmlns:a16="http://schemas.microsoft.com/office/drawing/2014/main" id="{18DD8BB7-882E-B7AF-1B15-8236BCC550AB}"/>
              </a:ext>
            </a:extLst>
          </p:cNvPr>
          <p:cNvSpPr>
            <a:spLocks noGrp="1"/>
          </p:cNvSpPr>
          <p:nvPr>
            <p:ph idx="1"/>
          </p:nvPr>
        </p:nvSpPr>
        <p:spPr>
          <a:xfrm>
            <a:off x="370440" y="3039416"/>
            <a:ext cx="3985849" cy="1527090"/>
          </a:xfrm>
        </p:spPr>
        <p:txBody>
          <a:bodyPr>
            <a:noAutofit/>
          </a:bodyPr>
          <a:lstStyle/>
          <a:p>
            <a:pPr marL="0" indent="0">
              <a:buNone/>
            </a:pPr>
            <a:r>
              <a:rPr lang="en-US" sz="2400" dirty="0"/>
              <a:t>Light pollution is excessive, misdirected, or obtrusive artificial (human-made) light. </a:t>
            </a:r>
          </a:p>
          <a:p>
            <a:pPr marL="0" indent="0">
              <a:buNone/>
            </a:pPr>
            <a:endParaRPr lang="en-US" sz="2400" dirty="0"/>
          </a:p>
        </p:txBody>
      </p:sp>
      <p:pic>
        <p:nvPicPr>
          <p:cNvPr id="4" name="Picture 3">
            <a:extLst>
              <a:ext uri="{FF2B5EF4-FFF2-40B4-BE49-F238E27FC236}">
                <a16:creationId xmlns:a16="http://schemas.microsoft.com/office/drawing/2014/main" id="{BD174053-78FB-D144-E6A0-C41810702B47}"/>
              </a:ext>
            </a:extLst>
          </p:cNvPr>
          <p:cNvPicPr>
            <a:picLocks noChangeAspect="1"/>
          </p:cNvPicPr>
          <p:nvPr/>
        </p:nvPicPr>
        <p:blipFill rotWithShape="1">
          <a:blip r:embed="rId3"/>
          <a:srcRect t="6507" r="-1" b="17547"/>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a:extLst>
              <a:ext uri="{FF2B5EF4-FFF2-40B4-BE49-F238E27FC236}">
                <a16:creationId xmlns:a16="http://schemas.microsoft.com/office/drawing/2014/main" id="{BB7BB1D9-A682-4DF2-B759-789467F34610}"/>
              </a:ext>
            </a:extLst>
          </p:cNvPr>
          <p:cNvPicPr>
            <a:picLocks noChangeAspect="1"/>
          </p:cNvPicPr>
          <p:nvPr/>
        </p:nvPicPr>
        <p:blipFill rotWithShape="1">
          <a:blip r:embed="rId4"/>
          <a:srcRect r="24175" b="-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166243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rrowheads="1"/>
          </p:cNvPicPr>
          <p:nvPr/>
        </p:nvPicPr>
        <p:blipFill>
          <a:blip r:embed="rId3" cstate="print"/>
          <a:srcRect l="50000" t="16275" r="488" b="42317"/>
          <a:stretch>
            <a:fillRect/>
          </a:stretch>
        </p:blipFill>
        <p:spPr bwMode="auto">
          <a:xfrm>
            <a:off x="6080666" y="973138"/>
            <a:ext cx="4527550" cy="2803694"/>
          </a:xfrm>
          <a:prstGeom prst="rect">
            <a:avLst/>
          </a:prstGeom>
          <a:noFill/>
          <a:ln w="12700">
            <a:noFill/>
            <a:miter lim="800000"/>
            <a:headEnd/>
            <a:tailEnd/>
          </a:ln>
        </p:spPr>
      </p:pic>
      <p:pic>
        <p:nvPicPr>
          <p:cNvPr id="7171" name="Picture 2"/>
          <p:cNvPicPr>
            <a:picLocks noChangeArrowheads="1"/>
          </p:cNvPicPr>
          <p:nvPr/>
        </p:nvPicPr>
        <p:blipFill>
          <a:blip r:embed="rId3" cstate="print"/>
          <a:srcRect l="1270" t="15103" r="50879" b="43750"/>
          <a:stretch>
            <a:fillRect/>
          </a:stretch>
        </p:blipFill>
        <p:spPr bwMode="auto">
          <a:xfrm>
            <a:off x="1562100" y="900451"/>
            <a:ext cx="4497387" cy="2840037"/>
          </a:xfrm>
          <a:prstGeom prst="rect">
            <a:avLst/>
          </a:prstGeom>
          <a:noFill/>
          <a:ln w="12700">
            <a:noFill/>
            <a:miter lim="800000"/>
            <a:headEnd/>
            <a:tailEnd/>
          </a:ln>
        </p:spPr>
      </p:pic>
      <p:pic>
        <p:nvPicPr>
          <p:cNvPr id="7173" name="Picture 4"/>
          <p:cNvPicPr>
            <a:picLocks noChangeArrowheads="1"/>
          </p:cNvPicPr>
          <p:nvPr/>
        </p:nvPicPr>
        <p:blipFill>
          <a:blip r:embed="rId3" cstate="print"/>
          <a:srcRect l="684" t="58723" r="50000" b="2473"/>
          <a:stretch>
            <a:fillRect/>
          </a:stretch>
        </p:blipFill>
        <p:spPr bwMode="auto">
          <a:xfrm>
            <a:off x="1624014" y="3776832"/>
            <a:ext cx="4508500" cy="2660650"/>
          </a:xfrm>
          <a:prstGeom prst="rect">
            <a:avLst/>
          </a:prstGeom>
          <a:noFill/>
          <a:ln w="12700">
            <a:noFill/>
            <a:miter lim="800000"/>
            <a:headEnd/>
            <a:tailEnd/>
          </a:ln>
        </p:spPr>
      </p:pic>
      <p:pic>
        <p:nvPicPr>
          <p:cNvPr id="7174" name="Picture 5"/>
          <p:cNvPicPr>
            <a:picLocks noChangeArrowheads="1"/>
          </p:cNvPicPr>
          <p:nvPr/>
        </p:nvPicPr>
        <p:blipFill>
          <a:blip r:embed="rId3" cstate="print"/>
          <a:srcRect l="50098" t="59244" r="293" b="1692"/>
          <a:stretch>
            <a:fillRect/>
          </a:stretch>
        </p:blipFill>
        <p:spPr bwMode="auto">
          <a:xfrm>
            <a:off x="6159806" y="3859382"/>
            <a:ext cx="4535487" cy="2679700"/>
          </a:xfrm>
          <a:prstGeom prst="rect">
            <a:avLst/>
          </a:prstGeom>
          <a:noFill/>
          <a:ln w="12700">
            <a:noFill/>
            <a:miter lim="800000"/>
            <a:headEnd/>
            <a:tailEnd/>
          </a:ln>
        </p:spPr>
      </p:pic>
      <p:sp>
        <p:nvSpPr>
          <p:cNvPr id="7175" name="Rectangle 6"/>
          <p:cNvSpPr>
            <a:spLocks/>
          </p:cNvSpPr>
          <p:nvPr/>
        </p:nvSpPr>
        <p:spPr bwMode="auto">
          <a:xfrm>
            <a:off x="1303200" y="223838"/>
            <a:ext cx="8704800" cy="749300"/>
          </a:xfrm>
          <a:prstGeom prst="rect">
            <a:avLst/>
          </a:prstGeom>
          <a:noFill/>
          <a:ln w="12700">
            <a:noFill/>
            <a:miter lim="800000"/>
            <a:headEnd/>
            <a:tailEnd/>
          </a:ln>
        </p:spPr>
        <p:txBody>
          <a:bodyPr lIns="0" tIns="0" rIns="40638" bIns="0"/>
          <a:lstStyle/>
          <a:p>
            <a:pPr marL="39688"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ea typeface="ＭＳ Ｐゴシック" pitchFamily="-65" charset="-128"/>
                <a:cs typeface="Arial" panose="020B0604020202020204" pitchFamily="34" charset="0"/>
              </a:rPr>
              <a:t>Artificial Night Sky Brightness due to Light Pollution</a:t>
            </a:r>
            <a:r>
              <a:rPr kumimoji="0" lang="en-US" altLang="en-US" sz="2200" b="0" i="0" u="none" strike="noStrike" kern="1200" cap="none" spc="0" normalizeH="0" baseline="0" noProof="0" dirty="0">
                <a:ln>
                  <a:noFill/>
                </a:ln>
                <a:solidFill>
                  <a:srgbClr val="FFFFFF"/>
                </a:solidFill>
                <a:effectLst/>
                <a:uLnTx/>
                <a:uFillTx/>
                <a:ea typeface="ＭＳ Ｐゴシック" pitchFamily="-65" charset="-128"/>
                <a:cs typeface="Arial" panose="020B0604020202020204" pitchFamily="34" charset="0"/>
              </a:rPr>
              <a:t> </a:t>
            </a:r>
          </a:p>
          <a:p>
            <a:pPr marL="39688"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Cinzano, Falchi, and Elvidge 2001</a:t>
            </a:r>
          </a:p>
        </p:txBody>
      </p:sp>
      <p:sp>
        <p:nvSpPr>
          <p:cNvPr id="8" name="Rectangle 3"/>
          <p:cNvSpPr>
            <a:spLocks/>
          </p:cNvSpPr>
          <p:nvPr/>
        </p:nvSpPr>
        <p:spPr bwMode="auto">
          <a:xfrm>
            <a:off x="9364663" y="1055688"/>
            <a:ext cx="1276350" cy="544512"/>
          </a:xfrm>
          <a:prstGeom prst="rect">
            <a:avLst/>
          </a:prstGeom>
          <a:solidFill>
            <a:srgbClr val="000000"/>
          </a:solidFill>
          <a:ln w="12700">
            <a:solidFill>
              <a:srgbClr val="050403"/>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ＭＳ Ｐゴシック" pitchFamily="-65" charset="-128"/>
              <a:cs typeface="+mn-cs"/>
            </a:endParaRPr>
          </a:p>
        </p:txBody>
      </p:sp>
      <p:sp>
        <p:nvSpPr>
          <p:cNvPr id="2" name="Rectangle 1"/>
          <p:cNvSpPr/>
          <p:nvPr/>
        </p:nvSpPr>
        <p:spPr bwMode="auto">
          <a:xfrm>
            <a:off x="9364664" y="973138"/>
            <a:ext cx="922337" cy="169862"/>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65" charset="0"/>
              <a:ea typeface="ＭＳ Ｐゴシック" pitchFamily="-65" charset="-128"/>
              <a:cs typeface="+mn-cs"/>
            </a:endParaRPr>
          </a:p>
        </p:txBody>
      </p:sp>
    </p:spTree>
    <p:extLst>
      <p:ext uri="{BB962C8B-B14F-4D97-AF65-F5344CB8AC3E}">
        <p14:creationId xmlns:p14="http://schemas.microsoft.com/office/powerpoint/2010/main" val="267508945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496" y="1208568"/>
            <a:ext cx="5897880" cy="5016784"/>
          </a:xfrm>
        </p:spPr>
        <p:txBody>
          <a:bodyPr>
            <a:normAutofit fontScale="90000"/>
          </a:bodyPr>
          <a:lstStyle/>
          <a:p>
            <a:pPr>
              <a:spcAft>
                <a:spcPts val="1000"/>
              </a:spcAft>
            </a:pPr>
            <a:br>
              <a:rPr lang="en-US" sz="3200" dirty="0"/>
            </a:br>
            <a:r>
              <a:rPr lang="en-US" sz="3200" dirty="0"/>
              <a:t>. </a:t>
            </a:r>
            <a:r>
              <a:rPr lang="en-US" sz="2700" dirty="0"/>
              <a:t>Night Sky Visibility/Astronomy Research</a:t>
            </a:r>
            <a:br>
              <a:rPr lang="en-US" sz="2700" dirty="0"/>
            </a:br>
            <a:br>
              <a:rPr lang="en-US" sz="2700" dirty="0"/>
            </a:br>
            <a:r>
              <a:rPr lang="en-US" sz="2700" dirty="0"/>
              <a:t>. Human Health &amp; Public Safety</a:t>
            </a:r>
            <a:br>
              <a:rPr lang="en-US" sz="2700" dirty="0"/>
            </a:br>
            <a:br>
              <a:rPr lang="en-US" sz="2700" dirty="0"/>
            </a:br>
            <a:r>
              <a:rPr lang="en-US" sz="2700" dirty="0"/>
              <a:t>. Saves Money – Reduces Energy Usage ($)</a:t>
            </a:r>
            <a:br>
              <a:rPr lang="en-US" sz="2700" dirty="0"/>
            </a:br>
            <a:br>
              <a:rPr lang="en-US" sz="2700" dirty="0"/>
            </a:br>
            <a:r>
              <a:rPr lang="en-US" sz="2700" dirty="0"/>
              <a:t>. Protects Nocturnal Wildlife</a:t>
            </a:r>
            <a:br>
              <a:rPr lang="en-US" sz="2700" dirty="0"/>
            </a:br>
            <a:br>
              <a:rPr lang="en-US" sz="2700" dirty="0"/>
            </a:br>
            <a:r>
              <a:rPr lang="en-US" sz="2700" dirty="0"/>
              <a:t>. Visitor Experience/ Astro-Tourism</a:t>
            </a:r>
            <a:br>
              <a:rPr lang="en-US" sz="2700" dirty="0"/>
            </a:br>
            <a:br>
              <a:rPr lang="en-US" sz="2700" dirty="0"/>
            </a:br>
            <a:r>
              <a:rPr lang="en-US" sz="2700" dirty="0"/>
              <a:t>. Aesthetic/Historical Integrity</a:t>
            </a:r>
            <a:br>
              <a:rPr lang="en-US" sz="2700" dirty="0"/>
            </a:br>
            <a:br>
              <a:rPr lang="en-US" sz="2700" dirty="0"/>
            </a:br>
            <a:r>
              <a:rPr lang="en-US" sz="2700" dirty="0"/>
              <a:t>. Indigenous Cultural Connections</a:t>
            </a:r>
            <a:br>
              <a:rPr lang="en-US" sz="2700" dirty="0"/>
            </a:br>
            <a:r>
              <a:rPr lang="en-US" sz="2700" dirty="0"/>
              <a:t>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7114" y="254320"/>
            <a:ext cx="4047467" cy="6089904"/>
          </a:xfrm>
          <a:prstGeom prst="rect">
            <a:avLst/>
          </a:prstGeom>
        </p:spPr>
      </p:pic>
      <p:sp>
        <p:nvSpPr>
          <p:cNvPr id="3" name="TextBox 2"/>
          <p:cNvSpPr txBox="1"/>
          <p:nvPr/>
        </p:nvSpPr>
        <p:spPr>
          <a:xfrm>
            <a:off x="7284289" y="6344224"/>
            <a:ext cx="4256582" cy="307777"/>
          </a:xfrm>
          <a:prstGeom prst="rect">
            <a:avLst/>
          </a:prstGeom>
          <a:noFill/>
        </p:spPr>
        <p:txBody>
          <a:bodyPr wrap="square" rtlCol="0">
            <a:spAutoFit/>
          </a:bodyPr>
          <a:lstStyle/>
          <a:p>
            <a:r>
              <a:rPr lang="de-DE" sz="1400" dirty="0"/>
              <a:t>© </a:t>
            </a:r>
            <a:r>
              <a:rPr lang="de-DE" sz="1400" dirty="0" err="1"/>
              <a:t>Bryony</a:t>
            </a:r>
            <a:r>
              <a:rPr lang="de-DE" sz="1400" dirty="0"/>
              <a:t> Richards (</a:t>
            </a:r>
            <a:r>
              <a:rPr lang="de-DE" sz="1400" dirty="0" err="1"/>
              <a:t>used</a:t>
            </a:r>
            <a:r>
              <a:rPr lang="de-DE" sz="1400" dirty="0"/>
              <a:t> </a:t>
            </a:r>
            <a:r>
              <a:rPr lang="de-DE" sz="1400" dirty="0" err="1"/>
              <a:t>with</a:t>
            </a:r>
            <a:r>
              <a:rPr lang="de-DE" sz="1400" dirty="0"/>
              <a:t> </a:t>
            </a:r>
            <a:r>
              <a:rPr lang="de-DE" sz="1400" dirty="0" err="1"/>
              <a:t>permission</a:t>
            </a:r>
            <a:r>
              <a:rPr lang="de-DE" sz="1400" dirty="0"/>
              <a:t>)</a:t>
            </a:r>
            <a:endParaRPr lang="en-US" sz="1400" dirty="0"/>
          </a:p>
        </p:txBody>
      </p:sp>
      <p:sp>
        <p:nvSpPr>
          <p:cNvPr id="4" name="TextBox 3">
            <a:extLst>
              <a:ext uri="{FF2B5EF4-FFF2-40B4-BE49-F238E27FC236}">
                <a16:creationId xmlns:a16="http://schemas.microsoft.com/office/drawing/2014/main" id="{CBADE684-F39E-1AB1-1D74-AE8864852DDA}"/>
              </a:ext>
            </a:extLst>
          </p:cNvPr>
          <p:cNvSpPr txBox="1"/>
          <p:nvPr/>
        </p:nvSpPr>
        <p:spPr>
          <a:xfrm>
            <a:off x="327990" y="254320"/>
            <a:ext cx="6566585" cy="523220"/>
          </a:xfrm>
          <a:prstGeom prst="rect">
            <a:avLst/>
          </a:prstGeom>
          <a:noFill/>
        </p:spPr>
        <p:txBody>
          <a:bodyPr wrap="square" rtlCol="0">
            <a:spAutoFit/>
          </a:bodyPr>
          <a:lstStyle/>
          <a:p>
            <a:r>
              <a:rPr lang="en-US" sz="2800" b="1" dirty="0"/>
              <a:t>Why is reducing light pollution important?</a:t>
            </a:r>
          </a:p>
        </p:txBody>
      </p:sp>
    </p:spTree>
    <p:extLst>
      <p:ext uri="{BB962C8B-B14F-4D97-AF65-F5344CB8AC3E}">
        <p14:creationId xmlns:p14="http://schemas.microsoft.com/office/powerpoint/2010/main" val="3665161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26478006-77B4-2E4E-C8B7-08FB9176EB70}"/>
              </a:ext>
            </a:extLst>
          </p:cNvPr>
          <p:cNvPicPr>
            <a:picLocks noChangeAspect="1"/>
          </p:cNvPicPr>
          <p:nvPr/>
        </p:nvPicPr>
        <p:blipFill>
          <a:blip r:embed="rId3"/>
          <a:stretch>
            <a:fillRect/>
          </a:stretch>
        </p:blipFill>
        <p:spPr>
          <a:xfrm>
            <a:off x="643467" y="338920"/>
            <a:ext cx="10905066" cy="4607391"/>
          </a:xfrm>
          <a:prstGeom prst="rect">
            <a:avLst/>
          </a:prstGeom>
        </p:spPr>
      </p:pic>
      <p:sp>
        <p:nvSpPr>
          <p:cNvPr id="4" name="TextBox 3">
            <a:extLst>
              <a:ext uri="{FF2B5EF4-FFF2-40B4-BE49-F238E27FC236}">
                <a16:creationId xmlns:a16="http://schemas.microsoft.com/office/drawing/2014/main" id="{D23B8753-8AE7-80FB-0426-282DD4803188}"/>
              </a:ext>
            </a:extLst>
          </p:cNvPr>
          <p:cNvSpPr txBox="1"/>
          <p:nvPr/>
        </p:nvSpPr>
        <p:spPr>
          <a:xfrm>
            <a:off x="905256" y="5449824"/>
            <a:ext cx="9921240" cy="923330"/>
          </a:xfrm>
          <a:prstGeom prst="rect">
            <a:avLst/>
          </a:prstGeom>
          <a:noFill/>
          <a:ln w="12700">
            <a:solidFill>
              <a:schemeClr val="accent1"/>
            </a:solidFill>
          </a:ln>
        </p:spPr>
        <p:txBody>
          <a:bodyPr wrap="square" rtlCol="0">
            <a:spAutoFit/>
          </a:bodyPr>
          <a:lstStyle/>
          <a:p>
            <a:pPr algn="ctr"/>
            <a:r>
              <a:rPr lang="en-US" b="1" dirty="0">
                <a:solidFill>
                  <a:srgbClr val="FF0000"/>
                </a:solidFill>
              </a:rPr>
              <a:t>Science to Action</a:t>
            </a:r>
          </a:p>
          <a:p>
            <a:pPr algn="ctr"/>
            <a:r>
              <a:rPr lang="en-US" b="1" dirty="0"/>
              <a:t>Lights Out for Birds at Night: International Program, including 30 US cities. </a:t>
            </a:r>
          </a:p>
          <a:p>
            <a:pPr algn="ctr"/>
            <a:r>
              <a:rPr lang="en-US" b="1" dirty="0"/>
              <a:t>Lights out from 11pm – 6am.</a:t>
            </a:r>
          </a:p>
        </p:txBody>
      </p:sp>
    </p:spTree>
    <p:extLst>
      <p:ext uri="{BB962C8B-B14F-4D97-AF65-F5344CB8AC3E}">
        <p14:creationId xmlns:p14="http://schemas.microsoft.com/office/powerpoint/2010/main" val="1044384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05a560a-6fca-4bdc-922b-a4ee05ea1fd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EAF40DCC6EBD4FBDA85E3D956F446C" ma:contentTypeVersion="16" ma:contentTypeDescription="Create a new document." ma:contentTypeScope="" ma:versionID="54f9bb9bca76fbe103ecd4f8810040e2">
  <xsd:schema xmlns:xsd="http://www.w3.org/2001/XMLSchema" xmlns:xs="http://www.w3.org/2001/XMLSchema" xmlns:p="http://schemas.microsoft.com/office/2006/metadata/properties" xmlns:ns3="cb7d9b5c-cc55-48f6-a11f-34ae2b64c7d9" xmlns:ns4="d05a560a-6fca-4bdc-922b-a4ee05ea1fd8" targetNamespace="http://schemas.microsoft.com/office/2006/metadata/properties" ma:root="true" ma:fieldsID="8d10096254cc182f274c83b71e4de2b7" ns3:_="" ns4:_="">
    <xsd:import namespace="cb7d9b5c-cc55-48f6-a11f-34ae2b64c7d9"/>
    <xsd:import namespace="d05a560a-6fca-4bdc-922b-a4ee05ea1fd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d9b5c-cc55-48f6-a11f-34ae2b64c7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5a560a-6fca-4bdc-922b-a4ee05ea1fd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653A1D-A93B-4E77-BAB1-412F8B1E7974}">
  <ds:schemaRefs>
    <ds:schemaRef ds:uri="http://schemas.microsoft.com/sharepoint/v3/contenttype/forms"/>
  </ds:schemaRefs>
</ds:datastoreItem>
</file>

<file path=customXml/itemProps2.xml><?xml version="1.0" encoding="utf-8"?>
<ds:datastoreItem xmlns:ds="http://schemas.openxmlformats.org/officeDocument/2006/customXml" ds:itemID="{CCACAD03-70E3-42E6-BFE6-9B100C7620A7}">
  <ds:schemaRefs>
    <ds:schemaRef ds:uri="http://schemas.microsoft.com/office/infopath/2007/PartnerControls"/>
    <ds:schemaRef ds:uri="d05a560a-6fca-4bdc-922b-a4ee05ea1fd8"/>
    <ds:schemaRef ds:uri="http://purl.org/dc/dcmitype/"/>
    <ds:schemaRef ds:uri="http://schemas.microsoft.com/office/2006/documentManagement/types"/>
    <ds:schemaRef ds:uri="cb7d9b5c-cc55-48f6-a11f-34ae2b64c7d9"/>
    <ds:schemaRef ds:uri="http://purl.org/dc/terms/"/>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9769236-F269-4B64-A1D0-86DF9286B4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7d9b5c-cc55-48f6-a11f-34ae2b64c7d9"/>
    <ds:schemaRef ds:uri="d05a560a-6fca-4bdc-922b-a4ee05ea1f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693b5ba-4b18-4d7b-9341-f32f400a5494}" enabled="0" method="" siteId="{0693b5ba-4b18-4d7b-9341-f32f400a5494}" removed="1"/>
</clbl:labelList>
</file>

<file path=docProps/app.xml><?xml version="1.0" encoding="utf-8"?>
<Properties xmlns="http://schemas.openxmlformats.org/officeDocument/2006/extended-properties" xmlns:vt="http://schemas.openxmlformats.org/officeDocument/2006/docPropsVTypes">
  <TotalTime>20385</TotalTime>
  <Words>4125</Words>
  <Application>Microsoft Office PowerPoint</Application>
  <PresentationFormat>Widescreen</PresentationFormat>
  <Paragraphs>364</Paragraphs>
  <Slides>49</Slides>
  <Notes>47</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49</vt:i4>
      </vt:variant>
    </vt:vector>
  </HeadingPairs>
  <TitlesOfParts>
    <vt:vector size="70" baseType="lpstr">
      <vt:lpstr>ＭＳ Ｐゴシック</vt:lpstr>
      <vt:lpstr>Arial</vt:lpstr>
      <vt:lpstr>Calibri</vt:lpstr>
      <vt:lpstr>Calibri Light</vt:lpstr>
      <vt:lpstr>Frutiger LT Std 55 Roman</vt:lpstr>
      <vt:lpstr>Garamond</vt:lpstr>
      <vt:lpstr>GrosvenorBook</vt:lpstr>
      <vt:lpstr>GrosvenorBookMedium</vt:lpstr>
      <vt:lpstr>Helvetica Neue</vt:lpstr>
      <vt:lpstr>Lucida Grande</vt:lpstr>
      <vt:lpstr>Montserrat</vt:lpstr>
      <vt:lpstr>Montserrat Bold</vt:lpstr>
      <vt:lpstr>Montserrat Heavy</vt:lpstr>
      <vt:lpstr>Montserrat Medium</vt:lpstr>
      <vt:lpstr>Montserrat Semi-Bold</vt:lpstr>
      <vt:lpstr>Montserrat Ultra-Bold</vt:lpstr>
      <vt:lpstr>Trebuchet MS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 Protecting Night Skies and Economic Benefits </vt:lpstr>
      <vt:lpstr>Light Pollution: What is it and Why Should We Care?</vt:lpstr>
      <vt:lpstr>PowerPoint Presentation</vt:lpstr>
      <vt:lpstr> . Night Sky Visibility/Astronomy Research  . Human Health &amp; Public Safety  . Saves Money – Reduces Energy Usage ($)  . Protects Nocturnal Wildlife  . Visitor Experience/ Astro-Tourism  . Aesthetic/Historical Integrity  . Indigenous Cultural Connections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Tour Guides: Dark Sky Guides</vt:lpstr>
      <vt:lpstr>PowerPoint Presentation</vt:lpstr>
      <vt:lpstr>PowerPoint Presentation</vt:lpstr>
      <vt:lpstr>Campgrounds: Cosmic Campground</vt:lpstr>
      <vt:lpstr>PowerPoint Presentation</vt:lpstr>
      <vt:lpstr>PowerPoint Presentation</vt:lpstr>
      <vt:lpstr>How do WE Keep Night Skies Dark?</vt:lpstr>
      <vt:lpstr>PowerPoint Presentation</vt:lpstr>
      <vt:lpstr>Celebrating Night Skies  in the Oregon Outback</vt:lpstr>
      <vt:lpstr>Oregon Outback Dark Sky Network</vt:lpstr>
      <vt:lpstr>DarkSky International Dark Sky Places</vt:lpstr>
      <vt:lpstr>PowerPoint Presentation</vt:lpstr>
      <vt:lpstr>Oregon Outback International  Dark Sky Sanctuary </vt:lpstr>
      <vt:lpstr>Partners - PLAYA Summer Lake</vt:lpstr>
      <vt:lpstr>DarkSky Oregon</vt:lpstr>
      <vt:lpstr>DarkSky Oregon - SQM Data Assist</vt:lpstr>
      <vt:lpstr>Travel Oregon</vt:lpstr>
      <vt:lpstr>Travel Oregon</vt:lpstr>
      <vt:lpstr>Travel Oregon</vt:lpstr>
      <vt:lpstr>PowerPoint Presentation</vt:lpstr>
      <vt:lpstr>Why is Tourism at the Table?</vt:lpstr>
      <vt:lpstr>Colorado Plateau 2019 Tourism Data</vt:lpstr>
      <vt:lpstr>Visitor Messaging &amp; Collaborations</vt:lpstr>
      <vt:lpstr>BLM-Lakeview</vt:lpstr>
      <vt:lpstr>BLM-Lakeview</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Many Values of Natural Night Skies</dc:title>
  <dc:creator>Pipkin, Ashley R</dc:creator>
  <cp:lastModifiedBy>Gina Pearson</cp:lastModifiedBy>
  <cp:revision>23</cp:revision>
  <dcterms:created xsi:type="dcterms:W3CDTF">2022-08-03T19:50:52Z</dcterms:created>
  <dcterms:modified xsi:type="dcterms:W3CDTF">2025-11-18T16:03:49Z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0x010100BBEAF40DCC6EBD4FBDA85E3D956F446C</vt:lpwstr>
  </property>
</Properties>
</file>